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43891200" cy="32918400"/>
  <p:notesSz cx="42208450" cy="32099250"/>
  <p:defaultTextStyle>
    <a:defPPr>
      <a:defRPr lang="en-US"/>
    </a:defPPr>
    <a:lvl1pPr algn="l" rtl="0" fontAlgn="base">
      <a:spcBef>
        <a:spcPct val="0"/>
      </a:spcBef>
      <a:spcAft>
        <a:spcPct val="0"/>
      </a:spcAft>
      <a:defRPr sz="8000" kern="1200">
        <a:solidFill>
          <a:schemeClr val="tx1"/>
        </a:solidFill>
        <a:latin typeface="Arial" charset="0"/>
        <a:ea typeface="+mn-ea"/>
        <a:cs typeface="+mn-cs"/>
      </a:defRPr>
    </a:lvl1pPr>
    <a:lvl2pPr marL="457200" algn="l" rtl="0" fontAlgn="base">
      <a:spcBef>
        <a:spcPct val="0"/>
      </a:spcBef>
      <a:spcAft>
        <a:spcPct val="0"/>
      </a:spcAft>
      <a:defRPr sz="8000" kern="1200">
        <a:solidFill>
          <a:schemeClr val="tx1"/>
        </a:solidFill>
        <a:latin typeface="Arial" charset="0"/>
        <a:ea typeface="+mn-ea"/>
        <a:cs typeface="+mn-cs"/>
      </a:defRPr>
    </a:lvl2pPr>
    <a:lvl3pPr marL="914400" algn="l" rtl="0" fontAlgn="base">
      <a:spcBef>
        <a:spcPct val="0"/>
      </a:spcBef>
      <a:spcAft>
        <a:spcPct val="0"/>
      </a:spcAft>
      <a:defRPr sz="8000" kern="1200">
        <a:solidFill>
          <a:schemeClr val="tx1"/>
        </a:solidFill>
        <a:latin typeface="Arial" charset="0"/>
        <a:ea typeface="+mn-ea"/>
        <a:cs typeface="+mn-cs"/>
      </a:defRPr>
    </a:lvl3pPr>
    <a:lvl4pPr marL="1371600" algn="l" rtl="0" fontAlgn="base">
      <a:spcBef>
        <a:spcPct val="0"/>
      </a:spcBef>
      <a:spcAft>
        <a:spcPct val="0"/>
      </a:spcAft>
      <a:defRPr sz="8000" kern="1200">
        <a:solidFill>
          <a:schemeClr val="tx1"/>
        </a:solidFill>
        <a:latin typeface="Arial" charset="0"/>
        <a:ea typeface="+mn-ea"/>
        <a:cs typeface="+mn-cs"/>
      </a:defRPr>
    </a:lvl4pPr>
    <a:lvl5pPr marL="1828800" algn="l" rtl="0" fontAlgn="base">
      <a:spcBef>
        <a:spcPct val="0"/>
      </a:spcBef>
      <a:spcAft>
        <a:spcPct val="0"/>
      </a:spcAft>
      <a:defRPr sz="8000" kern="1200">
        <a:solidFill>
          <a:schemeClr val="tx1"/>
        </a:solidFill>
        <a:latin typeface="Arial" charset="0"/>
        <a:ea typeface="+mn-ea"/>
        <a:cs typeface="+mn-cs"/>
      </a:defRPr>
    </a:lvl5pPr>
    <a:lvl6pPr marL="2286000" algn="l" defTabSz="914400" rtl="0" eaLnBrk="1" latinLnBrk="0" hangingPunct="1">
      <a:defRPr sz="8000" kern="1200">
        <a:solidFill>
          <a:schemeClr val="tx1"/>
        </a:solidFill>
        <a:latin typeface="Arial" charset="0"/>
        <a:ea typeface="+mn-ea"/>
        <a:cs typeface="+mn-cs"/>
      </a:defRPr>
    </a:lvl6pPr>
    <a:lvl7pPr marL="2743200" algn="l" defTabSz="914400" rtl="0" eaLnBrk="1" latinLnBrk="0" hangingPunct="1">
      <a:defRPr sz="8000" kern="1200">
        <a:solidFill>
          <a:schemeClr val="tx1"/>
        </a:solidFill>
        <a:latin typeface="Arial" charset="0"/>
        <a:ea typeface="+mn-ea"/>
        <a:cs typeface="+mn-cs"/>
      </a:defRPr>
    </a:lvl7pPr>
    <a:lvl8pPr marL="3200400" algn="l" defTabSz="914400" rtl="0" eaLnBrk="1" latinLnBrk="0" hangingPunct="1">
      <a:defRPr sz="8000" kern="1200">
        <a:solidFill>
          <a:schemeClr val="tx1"/>
        </a:solidFill>
        <a:latin typeface="Arial" charset="0"/>
        <a:ea typeface="+mn-ea"/>
        <a:cs typeface="+mn-cs"/>
      </a:defRPr>
    </a:lvl8pPr>
    <a:lvl9pPr marL="3657600" algn="l" defTabSz="914400" rtl="0" eaLnBrk="1" latinLnBrk="0" hangingPunct="1">
      <a:defRPr sz="8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1933"/>
    <a:srgbClr val="D2C694"/>
    <a:srgbClr val="8E94C4"/>
    <a:srgbClr val="8EC6C4"/>
    <a:srgbClr val="F59655"/>
    <a:srgbClr val="A8685D"/>
    <a:srgbClr val="575757"/>
    <a:srgbClr val="F5254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8" autoAdjust="0"/>
    <p:restoredTop sz="90210" autoAdjust="0"/>
  </p:normalViewPr>
  <p:slideViewPr>
    <p:cSldViewPr>
      <p:cViewPr>
        <p:scale>
          <a:sx n="20" d="100"/>
          <a:sy n="20" d="100"/>
        </p:scale>
        <p:origin x="-810" y="-174"/>
      </p:cViewPr>
      <p:guideLst>
        <p:guide orient="horz" pos="10368"/>
        <p:guide pos="13824"/>
      </p:guideLst>
    </p:cSldViewPr>
  </p:slideViewPr>
  <p:outlineViewPr>
    <p:cViewPr>
      <p:scale>
        <a:sx n="50" d="100"/>
        <a:sy n="50"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I:\Documents\MONIKA\RESEARCH\Sabrina_Stefan_FestivalofCommunities\enrollment%20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Documents\MONIKA\RESEARCH\Sabrina_Stefan_FestivalofCommunities\enrollment%20dat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I:\Documents\MONIKA\RESEARCH\Sabrina_Stefan_FestivalofCommunities\enrollment%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0055749577947592"/>
          <c:y val="6.9919072615923061E-2"/>
          <c:w val="0.85774913978633194"/>
          <c:h val="0.79822506561679785"/>
        </c:manualLayout>
      </c:layout>
      <c:barChart>
        <c:barDir val="col"/>
        <c:grouping val="clustered"/>
        <c:ser>
          <c:idx val="0"/>
          <c:order val="0"/>
          <c:spPr>
            <a:solidFill>
              <a:srgbClr val="FF0000"/>
            </a:solidFill>
          </c:spPr>
          <c:dLbls>
            <c:showVal val="1"/>
          </c:dLbls>
          <c:cat>
            <c:numLit>
              <c:formatCode>General</c:formatCode>
              <c:ptCount val="1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numLit>
          </c:cat>
          <c:val>
            <c:numRef>
              <c:f>Sheet1!$A$20:$A$34</c:f>
              <c:numCache>
                <c:formatCode>General</c:formatCode>
                <c:ptCount val="15"/>
                <c:pt idx="0">
                  <c:v>813</c:v>
                </c:pt>
                <c:pt idx="1">
                  <c:v>814</c:v>
                </c:pt>
                <c:pt idx="2">
                  <c:v>794</c:v>
                </c:pt>
                <c:pt idx="3">
                  <c:v>843</c:v>
                </c:pt>
                <c:pt idx="4">
                  <c:v>856</c:v>
                </c:pt>
                <c:pt idx="5">
                  <c:v>938</c:v>
                </c:pt>
                <c:pt idx="6">
                  <c:v>1079</c:v>
                </c:pt>
                <c:pt idx="7">
                  <c:v>1220</c:v>
                </c:pt>
                <c:pt idx="8">
                  <c:v>1452</c:v>
                </c:pt>
                <c:pt idx="9">
                  <c:v>1539</c:v>
                </c:pt>
                <c:pt idx="10">
                  <c:v>1654</c:v>
                </c:pt>
                <c:pt idx="11">
                  <c:v>1732</c:v>
                </c:pt>
                <c:pt idx="12">
                  <c:v>1853</c:v>
                </c:pt>
                <c:pt idx="13">
                  <c:v>2111</c:v>
                </c:pt>
                <c:pt idx="14">
                  <c:v>2398</c:v>
                </c:pt>
              </c:numCache>
            </c:numRef>
          </c:val>
        </c:ser>
        <c:axId val="57486720"/>
        <c:axId val="37180928"/>
      </c:barChart>
      <c:catAx>
        <c:axId val="57486720"/>
        <c:scaling>
          <c:orientation val="minMax"/>
        </c:scaling>
        <c:axPos val="b"/>
        <c:title>
          <c:tx>
            <c:rich>
              <a:bodyPr/>
              <a:lstStyle/>
              <a:p>
                <a:pPr>
                  <a:defRPr/>
                </a:pPr>
                <a:r>
                  <a:rPr lang="en-US"/>
                  <a:t>year</a:t>
                </a:r>
              </a:p>
            </c:rich>
          </c:tx>
          <c:layout/>
        </c:title>
        <c:numFmt formatCode="General" sourceLinked="1"/>
        <c:tickLblPos val="nextTo"/>
        <c:crossAx val="37180928"/>
        <c:crosses val="autoZero"/>
        <c:auto val="1"/>
        <c:lblAlgn val="ctr"/>
        <c:lblOffset val="100"/>
      </c:catAx>
      <c:valAx>
        <c:axId val="37180928"/>
        <c:scaling>
          <c:orientation val="minMax"/>
        </c:scaling>
        <c:axPos val="l"/>
        <c:title>
          <c:tx>
            <c:rich>
              <a:bodyPr rot="-5400000" vert="horz"/>
              <a:lstStyle/>
              <a:p>
                <a:pPr>
                  <a:defRPr/>
                </a:pPr>
                <a:r>
                  <a:rPr lang="en-US"/>
                  <a:t>number of students</a:t>
                </a:r>
              </a:p>
            </c:rich>
          </c:tx>
          <c:layout/>
        </c:title>
        <c:numFmt formatCode="General" sourceLinked="1"/>
        <c:tickLblPos val="nextTo"/>
        <c:crossAx val="57486720"/>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spPr>
            <a:solidFill>
              <a:srgbClr val="FF0000"/>
            </a:solidFill>
          </c:spPr>
          <c:dLbls>
            <c:showVal val="1"/>
          </c:dLbls>
          <c:cat>
            <c:numLit>
              <c:formatCode>General</c:formatCode>
              <c:ptCount val="1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numLit>
          </c:cat>
          <c:val>
            <c:numRef>
              <c:f>Sheet1!$A$39:$A$53</c:f>
              <c:numCache>
                <c:formatCode>General</c:formatCode>
                <c:ptCount val="15"/>
                <c:pt idx="0">
                  <c:v>15663</c:v>
                </c:pt>
                <c:pt idx="1">
                  <c:v>16163</c:v>
                </c:pt>
                <c:pt idx="2">
                  <c:v>16762</c:v>
                </c:pt>
                <c:pt idx="3">
                  <c:v>18559</c:v>
                </c:pt>
                <c:pt idx="4">
                  <c:v>17618</c:v>
                </c:pt>
                <c:pt idx="5">
                  <c:v>18733</c:v>
                </c:pt>
                <c:pt idx="6">
                  <c:v>19913</c:v>
                </c:pt>
                <c:pt idx="7">
                  <c:v>20842</c:v>
                </c:pt>
                <c:pt idx="8">
                  <c:v>21783</c:v>
                </c:pt>
                <c:pt idx="9">
                  <c:v>22077</c:v>
                </c:pt>
                <c:pt idx="10">
                  <c:v>21853</c:v>
                </c:pt>
                <c:pt idx="11">
                  <c:v>21962</c:v>
                </c:pt>
                <c:pt idx="12">
                  <c:v>22149</c:v>
                </c:pt>
                <c:pt idx="13">
                  <c:v>22708</c:v>
                </c:pt>
                <c:pt idx="14">
                  <c:v>22538</c:v>
                </c:pt>
              </c:numCache>
            </c:numRef>
          </c:val>
        </c:ser>
        <c:axId val="37217408"/>
        <c:axId val="37219328"/>
      </c:barChart>
      <c:catAx>
        <c:axId val="37217408"/>
        <c:scaling>
          <c:orientation val="minMax"/>
        </c:scaling>
        <c:axPos val="b"/>
        <c:title>
          <c:tx>
            <c:rich>
              <a:bodyPr/>
              <a:lstStyle/>
              <a:p>
                <a:pPr>
                  <a:defRPr/>
                </a:pPr>
                <a:r>
                  <a:rPr lang="en-US"/>
                  <a:t>year</a:t>
                </a:r>
              </a:p>
            </c:rich>
          </c:tx>
          <c:layout/>
        </c:title>
        <c:numFmt formatCode="General" sourceLinked="1"/>
        <c:tickLblPos val="nextTo"/>
        <c:crossAx val="37219328"/>
        <c:crosses val="autoZero"/>
        <c:auto val="1"/>
        <c:lblAlgn val="ctr"/>
        <c:lblOffset val="100"/>
      </c:catAx>
      <c:valAx>
        <c:axId val="37219328"/>
        <c:scaling>
          <c:orientation val="minMax"/>
          <c:max val="25000"/>
          <c:min val="15000"/>
        </c:scaling>
        <c:axPos val="l"/>
        <c:title>
          <c:tx>
            <c:rich>
              <a:bodyPr rot="-5400000" vert="horz"/>
              <a:lstStyle/>
              <a:p>
                <a:pPr>
                  <a:defRPr/>
                </a:pPr>
                <a:r>
                  <a:rPr lang="en-US"/>
                  <a:t>number of students</a:t>
                </a:r>
              </a:p>
            </c:rich>
          </c:tx>
          <c:layout/>
        </c:title>
        <c:numFmt formatCode="General" sourceLinked="1"/>
        <c:tickLblPos val="nextTo"/>
        <c:crossAx val="37217408"/>
        <c:crosses val="autoZero"/>
        <c:crossBetween val="between"/>
        <c:majorUnit val="5000"/>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6.7521211011414312E-2"/>
          <c:y val="2.2050658301858598E-2"/>
          <c:w val="0.89704135820231778"/>
          <c:h val="0.8425171243838423"/>
        </c:manualLayout>
      </c:layout>
      <c:barChart>
        <c:barDir val="col"/>
        <c:grouping val="clustered"/>
        <c:ser>
          <c:idx val="0"/>
          <c:order val="0"/>
          <c:spPr>
            <a:solidFill>
              <a:srgbClr val="FF0000"/>
            </a:solidFill>
          </c:spPr>
          <c:dLbls>
            <c:showVal val="1"/>
          </c:dLbls>
          <c:cat>
            <c:numLit>
              <c:formatCode>General</c:formatCode>
              <c:ptCount val="15"/>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pt idx="13">
                <c:v>2009</c:v>
              </c:pt>
              <c:pt idx="14">
                <c:v>2010</c:v>
              </c:pt>
            </c:numLit>
          </c:cat>
          <c:val>
            <c:numRef>
              <c:f>Sheet1!$A$1:$A$15</c:f>
              <c:numCache>
                <c:formatCode>General</c:formatCode>
                <c:ptCount val="15"/>
                <c:pt idx="0">
                  <c:v>63</c:v>
                </c:pt>
                <c:pt idx="1">
                  <c:v>55</c:v>
                </c:pt>
                <c:pt idx="2">
                  <c:v>52</c:v>
                </c:pt>
                <c:pt idx="3">
                  <c:v>58</c:v>
                </c:pt>
                <c:pt idx="4">
                  <c:v>60</c:v>
                </c:pt>
                <c:pt idx="5">
                  <c:v>64</c:v>
                </c:pt>
                <c:pt idx="6">
                  <c:v>62</c:v>
                </c:pt>
                <c:pt idx="7">
                  <c:v>74</c:v>
                </c:pt>
                <c:pt idx="8">
                  <c:v>101</c:v>
                </c:pt>
                <c:pt idx="9">
                  <c:v>97</c:v>
                </c:pt>
                <c:pt idx="10">
                  <c:v>86</c:v>
                </c:pt>
                <c:pt idx="11">
                  <c:v>81</c:v>
                </c:pt>
                <c:pt idx="12">
                  <c:v>93</c:v>
                </c:pt>
                <c:pt idx="13">
                  <c:v>88</c:v>
                </c:pt>
                <c:pt idx="14">
                  <c:v>124</c:v>
                </c:pt>
              </c:numCache>
            </c:numRef>
          </c:val>
        </c:ser>
        <c:axId val="37034624"/>
        <c:axId val="37065472"/>
      </c:barChart>
      <c:catAx>
        <c:axId val="37034624"/>
        <c:scaling>
          <c:orientation val="minMax"/>
        </c:scaling>
        <c:axPos val="b"/>
        <c:title>
          <c:tx>
            <c:rich>
              <a:bodyPr/>
              <a:lstStyle/>
              <a:p>
                <a:pPr>
                  <a:defRPr/>
                </a:pPr>
                <a:r>
                  <a:rPr lang="en-US"/>
                  <a:t>year</a:t>
                </a:r>
              </a:p>
            </c:rich>
          </c:tx>
          <c:layout/>
        </c:title>
        <c:numFmt formatCode="General" sourceLinked="0"/>
        <c:tickLblPos val="nextTo"/>
        <c:crossAx val="37065472"/>
        <c:crosses val="autoZero"/>
        <c:auto val="1"/>
        <c:lblAlgn val="ctr"/>
        <c:lblOffset val="100"/>
      </c:catAx>
      <c:valAx>
        <c:axId val="37065472"/>
        <c:scaling>
          <c:orientation val="minMax"/>
        </c:scaling>
        <c:axPos val="l"/>
        <c:title>
          <c:tx>
            <c:rich>
              <a:bodyPr rot="-5400000" vert="horz"/>
              <a:lstStyle/>
              <a:p>
                <a:pPr>
                  <a:defRPr/>
                </a:pPr>
                <a:r>
                  <a:rPr lang="en-US"/>
                  <a:t>number of students</a:t>
                </a:r>
              </a:p>
            </c:rich>
          </c:tx>
          <c:layout/>
        </c:title>
        <c:numFmt formatCode="General" sourceLinked="1"/>
        <c:tickLblPos val="nextTo"/>
        <c:crossAx val="37034624"/>
        <c:crosses val="autoZero"/>
        <c:crossBetween val="between"/>
      </c:valAx>
    </c:plotArea>
    <c:plotVisOnly val="1"/>
    <c:dispBlanksAs val="gap"/>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1026"/>
          <p:cNvSpPr>
            <a:spLocks noGrp="1" noChangeArrowheads="1"/>
          </p:cNvSpPr>
          <p:nvPr>
            <p:ph type="hdr" sz="quarter"/>
          </p:nvPr>
        </p:nvSpPr>
        <p:spPr bwMode="auto">
          <a:xfrm>
            <a:off x="0" y="0"/>
            <a:ext cx="18288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15363" name="Rectangle 1027"/>
          <p:cNvSpPr>
            <a:spLocks noGrp="1" noChangeArrowheads="1"/>
          </p:cNvSpPr>
          <p:nvPr>
            <p:ph type="dt" sz="quarter" idx="1"/>
          </p:nvPr>
        </p:nvSpPr>
        <p:spPr bwMode="auto">
          <a:xfrm>
            <a:off x="23926800" y="0"/>
            <a:ext cx="18288000" cy="1600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B55434A5-F7D4-4C26-9C51-BB5CC321CDFF}" type="datetimeFigureOut">
              <a:rPr lang="en-US"/>
              <a:pPr>
                <a:defRPr/>
              </a:pPr>
              <a:t>4/6/2011</a:t>
            </a:fld>
            <a:endParaRPr lang="en-US"/>
          </a:p>
        </p:txBody>
      </p:sp>
      <p:sp>
        <p:nvSpPr>
          <p:cNvPr id="15364" name="Rectangle 1028"/>
          <p:cNvSpPr>
            <a:spLocks noGrp="1" noChangeArrowheads="1"/>
          </p:cNvSpPr>
          <p:nvPr>
            <p:ph type="ftr" sz="quarter" idx="2"/>
          </p:nvPr>
        </p:nvSpPr>
        <p:spPr bwMode="auto">
          <a:xfrm>
            <a:off x="0" y="30480000"/>
            <a:ext cx="18288000" cy="1600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15365" name="Rectangle 1029"/>
          <p:cNvSpPr>
            <a:spLocks noGrp="1" noChangeArrowheads="1"/>
          </p:cNvSpPr>
          <p:nvPr>
            <p:ph type="sldNum" sz="quarter" idx="3"/>
          </p:nvPr>
        </p:nvSpPr>
        <p:spPr bwMode="auto">
          <a:xfrm>
            <a:off x="23926800" y="30480000"/>
            <a:ext cx="18288000" cy="1600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24A5EFBA-99CB-4E74-A4BD-1E1E4478EB3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8289588" cy="1604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23907750" y="0"/>
            <a:ext cx="18291175" cy="1604963"/>
          </a:xfrm>
          <a:prstGeom prst="rect">
            <a:avLst/>
          </a:prstGeom>
        </p:spPr>
        <p:txBody>
          <a:bodyPr vert="horz" lIns="91440" tIns="45720" rIns="91440" bIns="45720" rtlCol="0"/>
          <a:lstStyle>
            <a:lvl1pPr algn="r">
              <a:defRPr sz="1200"/>
            </a:lvl1pPr>
          </a:lstStyle>
          <a:p>
            <a:fld id="{A29754EF-50BA-435B-BA67-7CC2B1C22562}" type="datetimeFigureOut">
              <a:rPr lang="en-US" smtClean="0"/>
              <a:pPr/>
              <a:t>4/6/2011</a:t>
            </a:fld>
            <a:endParaRPr lang="en-US"/>
          </a:p>
        </p:txBody>
      </p:sp>
      <p:sp>
        <p:nvSpPr>
          <p:cNvPr id="4" name="Slide Image Placeholder 3"/>
          <p:cNvSpPr>
            <a:spLocks noGrp="1" noRot="1" noChangeAspect="1"/>
          </p:cNvSpPr>
          <p:nvPr>
            <p:ph type="sldImg" idx="2"/>
          </p:nvPr>
        </p:nvSpPr>
        <p:spPr>
          <a:xfrm>
            <a:off x="13079413" y="2408238"/>
            <a:ext cx="16049625" cy="120364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221163" y="15247938"/>
            <a:ext cx="33766125" cy="144446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30487938"/>
            <a:ext cx="18289588" cy="16049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23907750" y="30487938"/>
            <a:ext cx="18291175" cy="1604962"/>
          </a:xfrm>
          <a:prstGeom prst="rect">
            <a:avLst/>
          </a:prstGeom>
        </p:spPr>
        <p:txBody>
          <a:bodyPr vert="horz" lIns="91440" tIns="45720" rIns="91440" bIns="45720" rtlCol="0" anchor="b"/>
          <a:lstStyle>
            <a:lvl1pPr algn="r">
              <a:defRPr sz="1200"/>
            </a:lvl1pPr>
          </a:lstStyle>
          <a:p>
            <a:fld id="{E42A67AE-2491-4DB4-A201-526832A3D2D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42A67AE-2491-4DB4-A201-526832A3D2DA}"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5A10724-C7D6-4902-9AF0-59FDCC6907F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E759DC-A8CE-4945-8321-3AF15EE3A21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5129C2-D2D8-401E-AA68-73021B1B969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92475"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4AD22F-98D4-4247-B0B4-FCCDFDD9C6D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019511D-707B-43A7-8F76-816C39C3C28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18CF675-12FC-47E9-B3EC-78B349BB0E3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58ED465-E60F-4D59-9EED-3C6A080545EF}"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C603D71-4D7F-4C66-90C0-A0E88986CA9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30B0822-ED13-486F-B8F4-BCB513A4213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F357E5-991C-41C5-B734-7B400CE702C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2163" y="2925763"/>
            <a:ext cx="9326562" cy="26335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92475" y="2925763"/>
            <a:ext cx="27827288" cy="2633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DA517D-C47F-46F9-8C29-D45786AABA0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2475" y="2925763"/>
            <a:ext cx="37306250" cy="5486400"/>
          </a:xfrm>
          <a:prstGeom prst="rect">
            <a:avLst/>
          </a:prstGeom>
          <a:noFill/>
          <a:ln w="9525">
            <a:noFill/>
            <a:miter lim="800000"/>
            <a:headEnd/>
            <a:tailEnd/>
          </a:ln>
        </p:spPr>
        <p:txBody>
          <a:bodyPr vert="horz" wrap="square" lIns="438912" tIns="219456" rIns="438912" bIns="21945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292475" y="9509125"/>
            <a:ext cx="37306250" cy="19751675"/>
          </a:xfrm>
          <a:prstGeom prst="rect">
            <a:avLst/>
          </a:prstGeom>
          <a:noFill/>
          <a:ln w="9525">
            <a:noFill/>
            <a:miter lim="800000"/>
            <a:headEnd/>
            <a:tailEnd/>
          </a:ln>
        </p:spPr>
        <p:txBody>
          <a:bodyPr vert="horz" wrap="square" lIns="438912" tIns="219456" rIns="438912" bIns="2194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292475" y="29992638"/>
            <a:ext cx="9144000" cy="2193925"/>
          </a:xfrm>
          <a:prstGeom prst="rect">
            <a:avLst/>
          </a:prstGeom>
          <a:noFill/>
          <a:ln w="9525">
            <a:noFill/>
            <a:miter lim="800000"/>
            <a:headEnd/>
            <a:tailEnd/>
          </a:ln>
          <a:effectLst/>
        </p:spPr>
        <p:txBody>
          <a:bodyPr vert="horz" wrap="square" lIns="438912" tIns="219456" rIns="438912" bIns="219456" numCol="1" anchor="t" anchorCtr="0" compatLnSpc="1">
            <a:prstTxWarp prst="textNoShape">
              <a:avLst/>
            </a:prstTxWarp>
          </a:bodyPr>
          <a:lstStyle>
            <a:lvl1pPr>
              <a:defRPr sz="6700">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14995525" y="29992638"/>
            <a:ext cx="13900150" cy="2193925"/>
          </a:xfrm>
          <a:prstGeom prst="rect">
            <a:avLst/>
          </a:prstGeom>
          <a:noFill/>
          <a:ln w="9525">
            <a:noFill/>
            <a:miter lim="800000"/>
            <a:headEnd/>
            <a:tailEnd/>
          </a:ln>
          <a:effectLst/>
        </p:spPr>
        <p:txBody>
          <a:bodyPr vert="horz" wrap="square" lIns="438912" tIns="219456" rIns="438912" bIns="219456" numCol="1" anchor="t" anchorCtr="0" compatLnSpc="1">
            <a:prstTxWarp prst="textNoShape">
              <a:avLst/>
            </a:prstTxWarp>
          </a:bodyPr>
          <a:lstStyle>
            <a:lvl1pPr algn="ctr">
              <a:defRPr sz="6700">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31454725" y="29992638"/>
            <a:ext cx="9144000" cy="2193925"/>
          </a:xfrm>
          <a:prstGeom prst="rect">
            <a:avLst/>
          </a:prstGeom>
          <a:noFill/>
          <a:ln w="9525">
            <a:noFill/>
            <a:miter lim="800000"/>
            <a:headEnd/>
            <a:tailEnd/>
          </a:ln>
          <a:effectLst/>
        </p:spPr>
        <p:txBody>
          <a:bodyPr vert="horz" wrap="square" lIns="438912" tIns="219456" rIns="438912" bIns="219456" numCol="1" anchor="t" anchorCtr="0" compatLnSpc="1">
            <a:prstTxWarp prst="textNoShape">
              <a:avLst/>
            </a:prstTxWarp>
          </a:bodyPr>
          <a:lstStyle>
            <a:lvl1pPr algn="r">
              <a:defRPr sz="6700">
                <a:latin typeface="Times New Roman" pitchFamily="18" charset="0"/>
              </a:defRPr>
            </a:lvl1pPr>
          </a:lstStyle>
          <a:p>
            <a:pPr>
              <a:defRPr/>
            </a:pPr>
            <a:fld id="{9038A312-70B0-4378-AA23-E9C1B6F865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438" rtl="0" eaLnBrk="0" fontAlgn="base" hangingPunct="0">
        <a:spcBef>
          <a:spcPct val="0"/>
        </a:spcBef>
        <a:spcAft>
          <a:spcPct val="0"/>
        </a:spcAft>
        <a:defRPr sz="21100">
          <a:solidFill>
            <a:schemeClr val="tx2"/>
          </a:solidFill>
          <a:latin typeface="+mj-lt"/>
          <a:ea typeface="+mj-ea"/>
          <a:cs typeface="+mj-cs"/>
        </a:defRPr>
      </a:lvl1pPr>
      <a:lvl2pPr algn="ctr" defTabSz="4389438" rtl="0" eaLnBrk="0" fontAlgn="base" hangingPunct="0">
        <a:spcBef>
          <a:spcPct val="0"/>
        </a:spcBef>
        <a:spcAft>
          <a:spcPct val="0"/>
        </a:spcAft>
        <a:defRPr sz="21100">
          <a:solidFill>
            <a:schemeClr val="tx2"/>
          </a:solidFill>
          <a:latin typeface="Times New Roman" pitchFamily="18" charset="0"/>
        </a:defRPr>
      </a:lvl2pPr>
      <a:lvl3pPr algn="ctr" defTabSz="4389438" rtl="0" eaLnBrk="0" fontAlgn="base" hangingPunct="0">
        <a:spcBef>
          <a:spcPct val="0"/>
        </a:spcBef>
        <a:spcAft>
          <a:spcPct val="0"/>
        </a:spcAft>
        <a:defRPr sz="21100">
          <a:solidFill>
            <a:schemeClr val="tx2"/>
          </a:solidFill>
          <a:latin typeface="Times New Roman" pitchFamily="18" charset="0"/>
        </a:defRPr>
      </a:lvl3pPr>
      <a:lvl4pPr algn="ctr" defTabSz="4389438" rtl="0" eaLnBrk="0" fontAlgn="base" hangingPunct="0">
        <a:spcBef>
          <a:spcPct val="0"/>
        </a:spcBef>
        <a:spcAft>
          <a:spcPct val="0"/>
        </a:spcAft>
        <a:defRPr sz="21100">
          <a:solidFill>
            <a:schemeClr val="tx2"/>
          </a:solidFill>
          <a:latin typeface="Times New Roman" pitchFamily="18" charset="0"/>
        </a:defRPr>
      </a:lvl4pPr>
      <a:lvl5pPr algn="ctr" defTabSz="4389438" rtl="0" eaLnBrk="0" fontAlgn="base" hangingPunct="0">
        <a:spcBef>
          <a:spcPct val="0"/>
        </a:spcBef>
        <a:spcAft>
          <a:spcPct val="0"/>
        </a:spcAft>
        <a:defRPr sz="21100">
          <a:solidFill>
            <a:schemeClr val="tx2"/>
          </a:solidFill>
          <a:latin typeface="Times New Roman" pitchFamily="18" charset="0"/>
        </a:defRPr>
      </a:lvl5pPr>
      <a:lvl6pPr marL="457200" algn="ctr" defTabSz="4389438" rtl="0" fontAlgn="base">
        <a:spcBef>
          <a:spcPct val="0"/>
        </a:spcBef>
        <a:spcAft>
          <a:spcPct val="0"/>
        </a:spcAft>
        <a:defRPr sz="21100">
          <a:solidFill>
            <a:schemeClr val="tx2"/>
          </a:solidFill>
          <a:latin typeface="Times New Roman" pitchFamily="18" charset="0"/>
        </a:defRPr>
      </a:lvl6pPr>
      <a:lvl7pPr marL="914400" algn="ctr" defTabSz="4389438" rtl="0" fontAlgn="base">
        <a:spcBef>
          <a:spcPct val="0"/>
        </a:spcBef>
        <a:spcAft>
          <a:spcPct val="0"/>
        </a:spcAft>
        <a:defRPr sz="21100">
          <a:solidFill>
            <a:schemeClr val="tx2"/>
          </a:solidFill>
          <a:latin typeface="Times New Roman" pitchFamily="18" charset="0"/>
        </a:defRPr>
      </a:lvl7pPr>
      <a:lvl8pPr marL="1371600" algn="ctr" defTabSz="4389438" rtl="0" fontAlgn="base">
        <a:spcBef>
          <a:spcPct val="0"/>
        </a:spcBef>
        <a:spcAft>
          <a:spcPct val="0"/>
        </a:spcAft>
        <a:defRPr sz="21100">
          <a:solidFill>
            <a:schemeClr val="tx2"/>
          </a:solidFill>
          <a:latin typeface="Times New Roman" pitchFamily="18" charset="0"/>
        </a:defRPr>
      </a:lvl8pPr>
      <a:lvl9pPr marL="1828800" algn="ctr" defTabSz="4389438" rtl="0" fontAlgn="base">
        <a:spcBef>
          <a:spcPct val="0"/>
        </a:spcBef>
        <a:spcAft>
          <a:spcPct val="0"/>
        </a:spcAft>
        <a:defRPr sz="21100">
          <a:solidFill>
            <a:schemeClr val="tx2"/>
          </a:solidFill>
          <a:latin typeface="Times New Roman" pitchFamily="18" charset="0"/>
        </a:defRPr>
      </a:lvl9pPr>
    </p:titleStyle>
    <p:bodyStyle>
      <a:lvl1pPr marL="1646238" indent="-1646238" algn="l" defTabSz="4389438" rtl="0" eaLnBrk="0" fontAlgn="base" hangingPunct="0">
        <a:spcBef>
          <a:spcPct val="20000"/>
        </a:spcBef>
        <a:spcAft>
          <a:spcPct val="0"/>
        </a:spcAft>
        <a:buChar char="•"/>
        <a:defRPr sz="15400">
          <a:solidFill>
            <a:schemeClr val="tx1"/>
          </a:solidFill>
          <a:latin typeface="+mn-lt"/>
          <a:ea typeface="+mn-ea"/>
          <a:cs typeface="+mn-cs"/>
        </a:defRPr>
      </a:lvl1pPr>
      <a:lvl2pPr marL="3565525" indent="-1371600" algn="l" defTabSz="4389438" rtl="0" eaLnBrk="0" fontAlgn="base" hangingPunct="0">
        <a:spcBef>
          <a:spcPct val="20000"/>
        </a:spcBef>
        <a:spcAft>
          <a:spcPct val="0"/>
        </a:spcAft>
        <a:buChar char="–"/>
        <a:defRPr sz="13400">
          <a:solidFill>
            <a:schemeClr val="tx1"/>
          </a:solidFill>
          <a:latin typeface="+mn-lt"/>
        </a:defRPr>
      </a:lvl2pPr>
      <a:lvl3pPr marL="5486400" indent="-1096963" algn="l" defTabSz="4389438" rtl="0" eaLnBrk="0" fontAlgn="base" hangingPunct="0">
        <a:spcBef>
          <a:spcPct val="20000"/>
        </a:spcBef>
        <a:spcAft>
          <a:spcPct val="0"/>
        </a:spcAft>
        <a:buChar char="•"/>
        <a:defRPr sz="11500">
          <a:solidFill>
            <a:schemeClr val="tx1"/>
          </a:solidFill>
          <a:latin typeface="+mn-lt"/>
        </a:defRPr>
      </a:lvl3pPr>
      <a:lvl4pPr marL="7680325" indent="-1096963" algn="l" defTabSz="4389438" rtl="0" eaLnBrk="0" fontAlgn="base" hangingPunct="0">
        <a:spcBef>
          <a:spcPct val="20000"/>
        </a:spcBef>
        <a:spcAft>
          <a:spcPct val="0"/>
        </a:spcAft>
        <a:buChar char="–"/>
        <a:defRPr sz="9600">
          <a:solidFill>
            <a:schemeClr val="tx1"/>
          </a:solidFill>
          <a:latin typeface="+mn-lt"/>
        </a:defRPr>
      </a:lvl4pPr>
      <a:lvl5pPr marL="9875838" indent="-1096963" algn="l" defTabSz="4389438" rtl="0" eaLnBrk="0" fontAlgn="base" hangingPunct="0">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chart" Target="../charts/chart2.xml"/><Relationship Id="rId5" Type="http://schemas.openxmlformats.org/officeDocument/2006/relationships/image" Target="../media/image3.jpeg"/><Relationship Id="rId10" Type="http://schemas.openxmlformats.org/officeDocument/2006/relationships/chart" Target="../charts/chart1.xml"/><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050" name="Line 3"/>
          <p:cNvSpPr>
            <a:spLocks noChangeShapeType="1"/>
          </p:cNvSpPr>
          <p:nvPr/>
        </p:nvSpPr>
        <p:spPr bwMode="auto">
          <a:xfrm>
            <a:off x="10972800" y="7239000"/>
            <a:ext cx="0" cy="24231600"/>
          </a:xfrm>
          <a:prstGeom prst="line">
            <a:avLst/>
          </a:prstGeom>
          <a:noFill/>
          <a:ln w="25400">
            <a:solidFill>
              <a:schemeClr val="tx1"/>
            </a:solidFill>
            <a:round/>
            <a:headEnd/>
            <a:tailEnd/>
          </a:ln>
        </p:spPr>
        <p:txBody>
          <a:bodyPr/>
          <a:lstStyle/>
          <a:p>
            <a:endParaRPr lang="en-US"/>
          </a:p>
        </p:txBody>
      </p:sp>
      <p:sp>
        <p:nvSpPr>
          <p:cNvPr id="2052" name="Text Box 7"/>
          <p:cNvSpPr txBox="1">
            <a:spLocks noChangeArrowheads="1"/>
          </p:cNvSpPr>
          <p:nvPr/>
        </p:nvSpPr>
        <p:spPr bwMode="auto">
          <a:xfrm>
            <a:off x="0" y="1"/>
            <a:ext cx="43891200" cy="4339650"/>
          </a:xfrm>
          <a:prstGeom prst="rect">
            <a:avLst/>
          </a:prstGeom>
          <a:solidFill>
            <a:srgbClr val="FF0000"/>
          </a:solidFill>
          <a:ln w="9525">
            <a:solidFill>
              <a:schemeClr val="tx1"/>
            </a:solidFill>
            <a:miter lim="800000"/>
            <a:headEnd/>
            <a:tailEnd/>
          </a:ln>
        </p:spPr>
        <p:txBody>
          <a:bodyPr wrap="square" tIns="594360" bIns="594360">
            <a:spAutoFit/>
          </a:bodyPr>
          <a:lstStyle/>
          <a:p>
            <a:pPr algn="ctr">
              <a:spcBef>
                <a:spcPct val="50000"/>
              </a:spcBef>
            </a:pPr>
            <a:r>
              <a:rPr lang="en-US" sz="9600" b="1" dirty="0"/>
              <a:t>UNLV Enrollment Forecasting</a:t>
            </a:r>
          </a:p>
          <a:p>
            <a:pPr algn="ctr">
              <a:spcBef>
                <a:spcPct val="50000"/>
              </a:spcBef>
            </a:pPr>
            <a:r>
              <a:rPr lang="en-US" sz="7200" dirty="0"/>
              <a:t>Sabrina Beckman, Stefan Cline</a:t>
            </a:r>
            <a:r>
              <a:rPr lang="en-US" sz="7200" dirty="0" smtClean="0"/>
              <a:t>, </a:t>
            </a:r>
            <a:r>
              <a:rPr lang="en-US" sz="7200" dirty="0"/>
              <a:t>Dr. </a:t>
            </a:r>
            <a:r>
              <a:rPr lang="en-US" sz="7200" dirty="0" smtClean="0"/>
              <a:t>Monika </a:t>
            </a:r>
            <a:r>
              <a:rPr lang="en-US" sz="7200" dirty="0" err="1" smtClean="0"/>
              <a:t>Neda</a:t>
            </a:r>
            <a:endParaRPr lang="en-US" sz="7200" dirty="0"/>
          </a:p>
        </p:txBody>
      </p:sp>
      <p:sp>
        <p:nvSpPr>
          <p:cNvPr id="2053" name="Text Box 9"/>
          <p:cNvSpPr txBox="1">
            <a:spLocks noChangeArrowheads="1"/>
          </p:cNvSpPr>
          <p:nvPr/>
        </p:nvSpPr>
        <p:spPr bwMode="auto">
          <a:xfrm>
            <a:off x="0" y="3886200"/>
            <a:ext cx="43891200" cy="1231106"/>
          </a:xfrm>
          <a:prstGeom prst="rect">
            <a:avLst/>
          </a:prstGeom>
          <a:solidFill>
            <a:schemeClr val="tx1"/>
          </a:solidFill>
          <a:ln w="9525">
            <a:noFill/>
            <a:miter lim="800000"/>
            <a:headEnd/>
            <a:tailEnd/>
          </a:ln>
        </p:spPr>
        <p:txBody>
          <a:bodyPr wrap="square" tIns="0" bIns="0">
            <a:spAutoFit/>
          </a:bodyPr>
          <a:lstStyle/>
          <a:p>
            <a:pPr algn="ctr">
              <a:spcBef>
                <a:spcPct val="50000"/>
              </a:spcBef>
            </a:pPr>
            <a:r>
              <a:rPr lang="en-US" dirty="0" smtClean="0">
                <a:solidFill>
                  <a:schemeClr val="bg1"/>
                </a:solidFill>
              </a:rPr>
              <a:t>Department of Mathematical Sciences, University  of  Nevada  Las  Vegas - UNLV  </a:t>
            </a:r>
            <a:endParaRPr lang="en-US" dirty="0">
              <a:solidFill>
                <a:schemeClr val="bg1"/>
              </a:solidFill>
            </a:endParaRPr>
          </a:p>
        </p:txBody>
      </p:sp>
      <p:sp>
        <p:nvSpPr>
          <p:cNvPr id="2054" name="Text Box 10"/>
          <p:cNvSpPr txBox="1">
            <a:spLocks noChangeArrowheads="1"/>
          </p:cNvSpPr>
          <p:nvPr/>
        </p:nvSpPr>
        <p:spPr bwMode="auto">
          <a:xfrm>
            <a:off x="762000" y="6553200"/>
            <a:ext cx="10055225" cy="3429000"/>
          </a:xfrm>
          <a:prstGeom prst="rect">
            <a:avLst/>
          </a:prstGeom>
          <a:noFill/>
          <a:ln w="9525">
            <a:noFill/>
            <a:miter lim="800000"/>
            <a:headEnd/>
            <a:tailEnd/>
          </a:ln>
        </p:spPr>
        <p:txBody>
          <a:bodyPr/>
          <a:lstStyle/>
          <a:p>
            <a:pPr>
              <a:spcBef>
                <a:spcPct val="50000"/>
              </a:spcBef>
            </a:pPr>
            <a:r>
              <a:rPr lang="en-US" sz="2700" dirty="0">
                <a:latin typeface="Verdana" pitchFamily="1" charset="0"/>
              </a:rPr>
              <a:t>A continuing problem for university administrations is managing admissions so that the freshman class entering in the fall is neither too large nor to small. </a:t>
            </a:r>
            <a:r>
              <a:rPr lang="en-US" sz="2700" dirty="0" smtClean="0">
                <a:latin typeface="Verdana" pitchFamily="1" charset="0"/>
              </a:rPr>
              <a:t>Least-squares </a:t>
            </a:r>
            <a:r>
              <a:rPr lang="en-US" sz="2700" dirty="0" err="1">
                <a:latin typeface="Verdana" pitchFamily="1" charset="0"/>
              </a:rPr>
              <a:t>ﬁts</a:t>
            </a:r>
            <a:r>
              <a:rPr lang="en-US" sz="2700" dirty="0">
                <a:latin typeface="Verdana" pitchFamily="1" charset="0"/>
              </a:rPr>
              <a:t> to historical data is often used for forecasting future numbers. In our project we will </a:t>
            </a:r>
            <a:r>
              <a:rPr lang="en-US" sz="2700" dirty="0" smtClean="0">
                <a:latin typeface="Verdana" pitchFamily="1" charset="0"/>
              </a:rPr>
              <a:t>model </a:t>
            </a:r>
            <a:r>
              <a:rPr lang="en-US" sz="2700" dirty="0">
                <a:latin typeface="Verdana" pitchFamily="1" charset="0"/>
              </a:rPr>
              <a:t>enrollment data for the University of Nevada, Las Vegas, the College of Science, along with </a:t>
            </a:r>
            <a:r>
              <a:rPr lang="en-US" sz="2700" dirty="0" smtClean="0">
                <a:latin typeface="Verdana" pitchFamily="1" charset="0"/>
              </a:rPr>
              <a:t>the Department of Mathematical Sciences.</a:t>
            </a:r>
            <a:endParaRPr lang="en-US" sz="2700" dirty="0">
              <a:latin typeface="Helvetica" pitchFamily="1" charset="0"/>
            </a:endParaRPr>
          </a:p>
        </p:txBody>
      </p:sp>
      <p:sp>
        <p:nvSpPr>
          <p:cNvPr id="2055" name="Text Box 13"/>
          <p:cNvSpPr txBox="1">
            <a:spLocks noChangeArrowheads="1"/>
          </p:cNvSpPr>
          <p:nvPr/>
        </p:nvSpPr>
        <p:spPr bwMode="auto">
          <a:xfrm>
            <a:off x="914400" y="5638800"/>
            <a:ext cx="4764446"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Introduction</a:t>
            </a:r>
          </a:p>
        </p:txBody>
      </p:sp>
      <p:sp>
        <p:nvSpPr>
          <p:cNvPr id="2056" name="Text Box 13"/>
          <p:cNvSpPr txBox="1">
            <a:spLocks noChangeArrowheads="1"/>
          </p:cNvSpPr>
          <p:nvPr/>
        </p:nvSpPr>
        <p:spPr bwMode="auto">
          <a:xfrm>
            <a:off x="33223200" y="28803600"/>
            <a:ext cx="6753644"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Acknowledgements</a:t>
            </a:r>
          </a:p>
        </p:txBody>
      </p:sp>
      <p:sp>
        <p:nvSpPr>
          <p:cNvPr id="2059" name="Text Box 13"/>
          <p:cNvSpPr txBox="1">
            <a:spLocks noChangeArrowheads="1"/>
          </p:cNvSpPr>
          <p:nvPr/>
        </p:nvSpPr>
        <p:spPr bwMode="auto">
          <a:xfrm>
            <a:off x="22555200" y="27813000"/>
            <a:ext cx="4517583"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a:t>
            </a:r>
            <a:r>
              <a:rPr lang="en-US" sz="4400" b="1" dirty="0" smtClean="0"/>
              <a:t>References</a:t>
            </a:r>
            <a:endParaRPr lang="en-US" sz="4400" b="1" dirty="0"/>
          </a:p>
        </p:txBody>
      </p:sp>
      <p:sp>
        <p:nvSpPr>
          <p:cNvPr id="2060" name="Text Box 12"/>
          <p:cNvSpPr txBox="1">
            <a:spLocks noChangeArrowheads="1"/>
          </p:cNvSpPr>
          <p:nvPr/>
        </p:nvSpPr>
        <p:spPr bwMode="auto">
          <a:xfrm>
            <a:off x="457200" y="10820400"/>
            <a:ext cx="10350911" cy="769441"/>
          </a:xfrm>
          <a:prstGeom prst="rect">
            <a:avLst/>
          </a:prstGeom>
          <a:solidFill>
            <a:srgbClr val="FF0000"/>
          </a:solidFill>
          <a:ln w="9525">
            <a:solidFill>
              <a:schemeClr val="bg1"/>
            </a:solidFill>
            <a:miter lim="800000"/>
            <a:headEnd/>
            <a:tailEnd/>
          </a:ln>
        </p:spPr>
        <p:txBody>
          <a:bodyPr wrap="none">
            <a:spAutoFit/>
          </a:bodyPr>
          <a:lstStyle/>
          <a:p>
            <a:pPr>
              <a:buClr>
                <a:srgbClr val="F59655"/>
              </a:buClr>
              <a:buFont typeface="Wingdings" pitchFamily="1" charset="2"/>
              <a:buChar char="v"/>
            </a:pPr>
            <a:r>
              <a:rPr lang="en-US" sz="4400" b="1" dirty="0"/>
              <a:t>     What does Least-Squares mean?</a:t>
            </a:r>
          </a:p>
        </p:txBody>
      </p:sp>
      <p:sp>
        <p:nvSpPr>
          <p:cNvPr id="2062" name="Text Box 10"/>
          <p:cNvSpPr txBox="1">
            <a:spLocks noChangeArrowheads="1"/>
          </p:cNvSpPr>
          <p:nvPr/>
        </p:nvSpPr>
        <p:spPr bwMode="auto">
          <a:xfrm>
            <a:off x="609600" y="11658600"/>
            <a:ext cx="10055225" cy="20497800"/>
          </a:xfrm>
          <a:prstGeom prst="rect">
            <a:avLst/>
          </a:prstGeom>
          <a:noFill/>
          <a:ln w="9525">
            <a:noFill/>
            <a:miter lim="800000"/>
            <a:headEnd/>
            <a:tailEnd/>
          </a:ln>
        </p:spPr>
        <p:txBody>
          <a:bodyPr/>
          <a:lstStyle/>
          <a:p>
            <a:pPr marL="1524000" indent="-1524000" eaLnBrk="0" hangingPunct="0"/>
            <a:r>
              <a:rPr lang="en-US" sz="2700" dirty="0" smtClean="0">
                <a:latin typeface="Verdana" pitchFamily="1" charset="0"/>
              </a:rPr>
              <a:t>Consider </a:t>
            </a:r>
            <a:r>
              <a:rPr lang="en-US" sz="2700" dirty="0">
                <a:latin typeface="Verdana" pitchFamily="1" charset="0"/>
              </a:rPr>
              <a:t>the linear system A</a:t>
            </a:r>
            <a:r>
              <a:rPr lang="en-US" sz="2700" b="1" dirty="0">
                <a:latin typeface="Verdana" pitchFamily="1" charset="0"/>
              </a:rPr>
              <a:t>x</a:t>
            </a:r>
            <a:r>
              <a:rPr lang="en-US" sz="2700" dirty="0">
                <a:latin typeface="Verdana" pitchFamily="1" charset="0"/>
              </a:rPr>
              <a:t> = </a:t>
            </a:r>
            <a:r>
              <a:rPr lang="en-US" sz="2700" b="1" dirty="0">
                <a:latin typeface="Verdana" pitchFamily="1" charset="0"/>
              </a:rPr>
              <a:t>b</a:t>
            </a:r>
            <a:r>
              <a:rPr lang="en-US" sz="2700" dirty="0">
                <a:latin typeface="Verdana" pitchFamily="1" charset="0"/>
              </a:rPr>
              <a:t> where A is (m x n</a:t>
            </a:r>
            <a:r>
              <a:rPr lang="en-US" sz="2700" dirty="0" smtClean="0">
                <a:latin typeface="Verdana" pitchFamily="1" charset="0"/>
              </a:rPr>
              <a:t>), with m&gt;n.  This system is </a:t>
            </a:r>
            <a:r>
              <a:rPr lang="en-US" sz="2700" dirty="0" err="1" smtClean="0">
                <a:latin typeface="Verdana" pitchFamily="1" charset="0"/>
              </a:rPr>
              <a:t>overdetermined</a:t>
            </a:r>
            <a:r>
              <a:rPr lang="en-US" sz="2700" dirty="0" smtClean="0">
                <a:latin typeface="Verdana" pitchFamily="1" charset="0"/>
              </a:rPr>
              <a:t> and often does not have a solution. If </a:t>
            </a:r>
            <a:r>
              <a:rPr lang="en-US" sz="2700" b="1" dirty="0">
                <a:latin typeface="Verdana" pitchFamily="1" charset="0"/>
              </a:rPr>
              <a:t>x</a:t>
            </a:r>
            <a:r>
              <a:rPr lang="en-US" sz="2700" dirty="0">
                <a:latin typeface="Verdana" pitchFamily="1" charset="0"/>
              </a:rPr>
              <a:t> is a vector in </a:t>
            </a:r>
            <a:r>
              <a:rPr lang="en-US" sz="2700" dirty="0" err="1">
                <a:latin typeface="Verdana" pitchFamily="1" charset="0"/>
              </a:rPr>
              <a:t>R</a:t>
            </a:r>
            <a:r>
              <a:rPr lang="en-US" sz="2700" baseline="30000" dirty="0" err="1">
                <a:latin typeface="Verdana" pitchFamily="1" charset="0"/>
              </a:rPr>
              <a:t>n</a:t>
            </a:r>
            <a:r>
              <a:rPr lang="en-US" sz="2700" dirty="0">
                <a:latin typeface="Verdana" pitchFamily="1" charset="0"/>
              </a:rPr>
              <a:t> , then the vector r = A</a:t>
            </a:r>
            <a:r>
              <a:rPr lang="en-US" sz="2700" b="1" dirty="0">
                <a:latin typeface="Verdana" pitchFamily="1" charset="0"/>
              </a:rPr>
              <a:t>x</a:t>
            </a:r>
            <a:r>
              <a:rPr lang="en-US" sz="2700" dirty="0">
                <a:latin typeface="Verdana" pitchFamily="1" charset="0"/>
              </a:rPr>
              <a:t>−</a:t>
            </a:r>
            <a:r>
              <a:rPr lang="en-US" sz="2700" b="1" dirty="0">
                <a:latin typeface="Verdana" pitchFamily="1" charset="0"/>
              </a:rPr>
              <a:t>b</a:t>
            </a:r>
            <a:r>
              <a:rPr lang="en-US" sz="2700" dirty="0">
                <a:latin typeface="Verdana" pitchFamily="1" charset="0"/>
              </a:rPr>
              <a:t> is called a residual vector. A vector </a:t>
            </a:r>
            <a:r>
              <a:rPr lang="en-US" sz="2700" b="1" dirty="0">
                <a:latin typeface="Verdana" pitchFamily="1" charset="0"/>
              </a:rPr>
              <a:t>x*</a:t>
            </a:r>
            <a:r>
              <a:rPr lang="en-US" sz="2700" dirty="0">
                <a:latin typeface="Verdana" pitchFamily="1" charset="0"/>
              </a:rPr>
              <a:t> in </a:t>
            </a:r>
            <a:r>
              <a:rPr lang="en-US" sz="2700" dirty="0" err="1">
                <a:latin typeface="Verdana" pitchFamily="1" charset="0"/>
              </a:rPr>
              <a:t>R</a:t>
            </a:r>
            <a:r>
              <a:rPr lang="en-US" sz="2700" baseline="30000" dirty="0" err="1">
                <a:latin typeface="Verdana" pitchFamily="1" charset="0"/>
              </a:rPr>
              <a:t>n</a:t>
            </a:r>
            <a:r>
              <a:rPr lang="en-US" sz="2700" dirty="0">
                <a:latin typeface="Verdana" pitchFamily="1" charset="0"/>
              </a:rPr>
              <a:t> that yields the smallest possible residual vector is called a least-squares solution to A</a:t>
            </a:r>
            <a:r>
              <a:rPr lang="en-US" sz="2700" b="1" dirty="0">
                <a:latin typeface="Verdana" pitchFamily="1" charset="0"/>
              </a:rPr>
              <a:t>x</a:t>
            </a:r>
            <a:r>
              <a:rPr lang="en-US" sz="2700" dirty="0">
                <a:latin typeface="Verdana" pitchFamily="1" charset="0"/>
              </a:rPr>
              <a:t>=</a:t>
            </a:r>
            <a:r>
              <a:rPr lang="en-US" sz="2700" b="1" dirty="0">
                <a:latin typeface="Verdana" pitchFamily="1" charset="0"/>
              </a:rPr>
              <a:t>b</a:t>
            </a:r>
            <a:r>
              <a:rPr lang="en-US" sz="2700" dirty="0">
                <a:latin typeface="Verdana" pitchFamily="1" charset="0"/>
              </a:rPr>
              <a:t>. More precisely, </a:t>
            </a:r>
            <a:r>
              <a:rPr lang="en-US" sz="2700" b="1" dirty="0">
                <a:latin typeface="Verdana" pitchFamily="1" charset="0"/>
              </a:rPr>
              <a:t>x*</a:t>
            </a:r>
            <a:r>
              <a:rPr lang="en-US" sz="2700" dirty="0">
                <a:latin typeface="Verdana" pitchFamily="1" charset="0"/>
              </a:rPr>
              <a:t> is a least-squares solution to:</a:t>
            </a:r>
          </a:p>
          <a:p>
            <a:pPr marL="1524000" indent="-1524000" eaLnBrk="0" hangingPunct="0"/>
            <a:r>
              <a:rPr lang="en-US" sz="2700" dirty="0">
                <a:latin typeface="Helvetica" pitchFamily="1" charset="0"/>
              </a:rPr>
              <a:t>	A</a:t>
            </a:r>
            <a:r>
              <a:rPr lang="en-US" sz="2700" b="1" dirty="0">
                <a:latin typeface="Helvetica" pitchFamily="1" charset="0"/>
              </a:rPr>
              <a:t>x</a:t>
            </a:r>
            <a:r>
              <a:rPr lang="en-US" sz="2700" dirty="0">
                <a:latin typeface="Helvetica" pitchFamily="1" charset="0"/>
              </a:rPr>
              <a:t>=b if ||A</a:t>
            </a:r>
            <a:r>
              <a:rPr lang="en-US" sz="2700" b="1" dirty="0">
                <a:latin typeface="Helvetica" pitchFamily="1" charset="0"/>
              </a:rPr>
              <a:t>x</a:t>
            </a:r>
            <a:r>
              <a:rPr lang="en-US" sz="2700" dirty="0">
                <a:latin typeface="Helvetica" pitchFamily="1" charset="0"/>
              </a:rPr>
              <a:t>*-b|| ≤ ||A</a:t>
            </a:r>
            <a:r>
              <a:rPr lang="en-US" sz="2700" b="1" dirty="0">
                <a:latin typeface="Helvetica" pitchFamily="1" charset="0"/>
              </a:rPr>
              <a:t>x-</a:t>
            </a:r>
            <a:r>
              <a:rPr lang="en-US" sz="2700" dirty="0">
                <a:latin typeface="Helvetica" pitchFamily="1" charset="0"/>
              </a:rPr>
              <a:t>b||, for all </a:t>
            </a:r>
            <a:r>
              <a:rPr lang="en-US" sz="2700" b="1" dirty="0">
                <a:latin typeface="Helvetica" pitchFamily="1" charset="0"/>
              </a:rPr>
              <a:t>x</a:t>
            </a:r>
            <a:r>
              <a:rPr lang="en-US" sz="2700" dirty="0">
                <a:latin typeface="Helvetica" pitchFamily="1" charset="0"/>
              </a:rPr>
              <a:t> in </a:t>
            </a:r>
            <a:r>
              <a:rPr lang="en-US" sz="2700" dirty="0" err="1">
                <a:latin typeface="Verdana" pitchFamily="1" charset="0"/>
              </a:rPr>
              <a:t>R</a:t>
            </a:r>
            <a:r>
              <a:rPr lang="en-US" sz="2700" baseline="30000" dirty="0" err="1">
                <a:latin typeface="Verdana" pitchFamily="1" charset="0"/>
              </a:rPr>
              <a:t>n</a:t>
            </a:r>
            <a:endParaRPr lang="en-US" sz="2700" baseline="30000" dirty="0">
              <a:latin typeface="Verdana" pitchFamily="1" charset="0"/>
            </a:endParaRPr>
          </a:p>
          <a:p>
            <a:pPr marL="1524000" indent="-1524000" eaLnBrk="0" hangingPunct="0"/>
            <a:r>
              <a:rPr lang="en-US" sz="2700" dirty="0">
                <a:latin typeface="Helvetica" pitchFamily="1" charset="0"/>
              </a:rPr>
              <a:t> </a:t>
            </a:r>
          </a:p>
          <a:p>
            <a:pPr marL="1524000" indent="-1524000" eaLnBrk="0" hangingPunct="0"/>
            <a:r>
              <a:rPr lang="en-US" sz="2700" dirty="0">
                <a:latin typeface="Verdana" pitchFamily="1" charset="0"/>
              </a:rPr>
              <a:t>Least- Squares </a:t>
            </a:r>
            <a:r>
              <a:rPr lang="en-US" sz="2700" dirty="0" smtClean="0">
                <a:latin typeface="Verdana" pitchFamily="1" charset="0"/>
              </a:rPr>
              <a:t>Theorem, [1]. </a:t>
            </a:r>
            <a:endParaRPr lang="en-US" sz="2700" dirty="0">
              <a:latin typeface="Verdana" pitchFamily="1" charset="0"/>
            </a:endParaRPr>
          </a:p>
          <a:p>
            <a:pPr marL="1524000" indent="-1524000" eaLnBrk="0" hangingPunct="0"/>
            <a:r>
              <a:rPr lang="en-US" sz="2700" i="1" dirty="0">
                <a:latin typeface="Verdana" pitchFamily="1" charset="0"/>
              </a:rPr>
              <a:t>Consider the (m x n) system Ax= b. </a:t>
            </a:r>
          </a:p>
          <a:p>
            <a:pPr marL="1524000" indent="-1524000" eaLnBrk="0" hangingPunct="0">
              <a:buSzPct val="85000"/>
              <a:buFont typeface="Arial" charset="0"/>
              <a:buAutoNum type="alphaLcParenBoth"/>
            </a:pPr>
            <a:r>
              <a:rPr lang="en-US" sz="2700" i="1" dirty="0">
                <a:latin typeface="Verdana" pitchFamily="1" charset="0"/>
              </a:rPr>
              <a:t>the associated system </a:t>
            </a:r>
            <a:r>
              <a:rPr lang="en-US" sz="2700" i="1" dirty="0" err="1">
                <a:latin typeface="Verdana" pitchFamily="1" charset="0"/>
              </a:rPr>
              <a:t>A</a:t>
            </a:r>
            <a:r>
              <a:rPr lang="en-US" sz="2700" i="1" baseline="30000" dirty="0" err="1">
                <a:latin typeface="Verdana" pitchFamily="1" charset="0"/>
              </a:rPr>
              <a:t>T</a:t>
            </a:r>
            <a:r>
              <a:rPr lang="en-US" sz="2700" i="1" dirty="0" err="1">
                <a:latin typeface="Verdana" pitchFamily="1" charset="0"/>
              </a:rPr>
              <a:t>A</a:t>
            </a:r>
            <a:r>
              <a:rPr lang="en-US" sz="2700" b="1" i="1" dirty="0" err="1">
                <a:latin typeface="Verdana" pitchFamily="1" charset="0"/>
              </a:rPr>
              <a:t>x</a:t>
            </a:r>
            <a:r>
              <a:rPr lang="en-US" sz="2700" i="1" dirty="0">
                <a:latin typeface="Verdana" pitchFamily="1" charset="0"/>
              </a:rPr>
              <a:t>= </a:t>
            </a:r>
            <a:r>
              <a:rPr lang="en-US" sz="2700" i="1" dirty="0" err="1">
                <a:latin typeface="Verdana" pitchFamily="1" charset="0"/>
              </a:rPr>
              <a:t>A</a:t>
            </a:r>
            <a:r>
              <a:rPr lang="en-US" sz="2700" i="1" baseline="30000" dirty="0" err="1">
                <a:latin typeface="Verdana" pitchFamily="1" charset="0"/>
              </a:rPr>
              <a:t>T</a:t>
            </a:r>
            <a:r>
              <a:rPr lang="en-US" sz="2700" b="1" i="1" dirty="0" err="1">
                <a:latin typeface="Verdana" pitchFamily="1" charset="0"/>
              </a:rPr>
              <a:t>b</a:t>
            </a:r>
            <a:r>
              <a:rPr lang="en-US" sz="2700" i="1" dirty="0">
                <a:latin typeface="Verdana" pitchFamily="1" charset="0"/>
              </a:rPr>
              <a:t> is always consistent. </a:t>
            </a:r>
          </a:p>
          <a:p>
            <a:pPr marL="1524000" indent="-1524000" eaLnBrk="0" hangingPunct="0">
              <a:buSzPct val="85000"/>
              <a:buFont typeface="Arial" charset="0"/>
              <a:buAutoNum type="alphaLcParenBoth"/>
            </a:pPr>
            <a:r>
              <a:rPr lang="en-US" sz="2700" i="1" dirty="0">
                <a:latin typeface="Verdana" pitchFamily="1" charset="0"/>
              </a:rPr>
              <a:t>The least squares solutions of Ax=</a:t>
            </a:r>
            <a:r>
              <a:rPr lang="en-US" sz="2700" b="1" i="1" dirty="0">
                <a:latin typeface="Verdana" pitchFamily="1" charset="0"/>
              </a:rPr>
              <a:t>b</a:t>
            </a:r>
            <a:r>
              <a:rPr lang="en-US" sz="2700" i="1" dirty="0">
                <a:latin typeface="Verdana" pitchFamily="1" charset="0"/>
              </a:rPr>
              <a:t> are precisely the solutions of </a:t>
            </a:r>
            <a:r>
              <a:rPr lang="en-US" sz="2700" i="1" dirty="0" err="1">
                <a:latin typeface="Verdana" pitchFamily="1" charset="0"/>
              </a:rPr>
              <a:t>A</a:t>
            </a:r>
            <a:r>
              <a:rPr lang="en-US" sz="2700" i="1" baseline="30000" dirty="0" err="1">
                <a:latin typeface="Verdana" pitchFamily="1" charset="0"/>
              </a:rPr>
              <a:t>T</a:t>
            </a:r>
            <a:r>
              <a:rPr lang="en-US" sz="2700" i="1" dirty="0" err="1">
                <a:latin typeface="Verdana" pitchFamily="1" charset="0"/>
              </a:rPr>
              <a:t>A</a:t>
            </a:r>
            <a:r>
              <a:rPr lang="en-US" sz="2700" b="1" i="1" dirty="0" err="1">
                <a:latin typeface="Verdana" pitchFamily="1" charset="0"/>
              </a:rPr>
              <a:t>x</a:t>
            </a:r>
            <a:r>
              <a:rPr lang="en-US" sz="2700" i="1" dirty="0">
                <a:latin typeface="Verdana" pitchFamily="1" charset="0"/>
              </a:rPr>
              <a:t>= </a:t>
            </a:r>
            <a:r>
              <a:rPr lang="en-US" sz="2700" i="1" dirty="0" err="1">
                <a:latin typeface="Verdana" pitchFamily="1" charset="0"/>
              </a:rPr>
              <a:t>A</a:t>
            </a:r>
            <a:r>
              <a:rPr lang="en-US" sz="2700" i="1" baseline="30000" dirty="0" err="1">
                <a:latin typeface="Verdana" pitchFamily="1" charset="0"/>
              </a:rPr>
              <a:t>T</a:t>
            </a:r>
            <a:r>
              <a:rPr lang="en-US" sz="2700" b="1" i="1" dirty="0" err="1">
                <a:latin typeface="Verdana" pitchFamily="1" charset="0"/>
              </a:rPr>
              <a:t>b</a:t>
            </a:r>
            <a:r>
              <a:rPr lang="en-US" sz="2700" i="1" dirty="0">
                <a:latin typeface="Verdana" pitchFamily="1" charset="0"/>
              </a:rPr>
              <a:t> </a:t>
            </a:r>
          </a:p>
          <a:p>
            <a:pPr marL="1524000" indent="-1524000" eaLnBrk="0" hangingPunct="0">
              <a:buSzPct val="85000"/>
              <a:buFont typeface="Arial" charset="0"/>
              <a:buAutoNum type="alphaLcParenBoth"/>
            </a:pPr>
            <a:r>
              <a:rPr lang="en-US" sz="2700" i="1" dirty="0">
                <a:latin typeface="Verdana" pitchFamily="1" charset="0"/>
              </a:rPr>
              <a:t>The least-squares solution is unique if and only if A has rank n.</a:t>
            </a:r>
            <a:r>
              <a:rPr lang="en-US" sz="2700" dirty="0">
                <a:latin typeface="Helvetica" pitchFamily="1" charset="0"/>
              </a:rPr>
              <a:t> </a:t>
            </a:r>
            <a:endParaRPr lang="en-US" sz="2800" dirty="0">
              <a:latin typeface="Palatino Linotype" pitchFamily="18" charset="0"/>
            </a:endParaRPr>
          </a:p>
          <a:p>
            <a:pPr marL="1524000" indent="-1524000">
              <a:spcBef>
                <a:spcPct val="50000"/>
              </a:spcBef>
            </a:pPr>
            <a:r>
              <a:rPr lang="en-US" sz="2800" dirty="0" smtClean="0">
                <a:latin typeface="Verdana" pitchFamily="1" charset="0"/>
              </a:rPr>
              <a:t>The least-squares method rule is: “</a:t>
            </a:r>
            <a:r>
              <a:rPr lang="en-US" sz="2800" dirty="0" smtClean="0">
                <a:latin typeface="Verdana" pitchFamily="1" charset="0"/>
                <a:ea typeface="ヒラギノ角ゴ ProN W3" pitchFamily="1" charset="-128"/>
              </a:rPr>
              <a:t>T</a:t>
            </a:r>
            <a:r>
              <a:rPr lang="en-US" sz="2800" dirty="0" smtClean="0">
                <a:latin typeface="Verdana" pitchFamily="1" charset="0"/>
              </a:rPr>
              <a:t>he degree of the least-squares </a:t>
            </a:r>
            <a:r>
              <a:rPr lang="en-US" sz="2800" dirty="0" err="1" smtClean="0">
                <a:latin typeface="Verdana" pitchFamily="1" charset="0"/>
              </a:rPr>
              <a:t>ﬁt</a:t>
            </a:r>
            <a:r>
              <a:rPr lang="en-US" sz="2800" dirty="0" smtClean="0">
                <a:latin typeface="Verdana" pitchFamily="1" charset="0"/>
              </a:rPr>
              <a:t> should be about half the number of data points.” Our data consists of 15 points, ranging from year 1996 to 2010. Each graph, from the Numerical Results section, will show the linear approximation, and then the 7th degree polynomial approximation (because that is about half the number of data points).  </a:t>
            </a:r>
          </a:p>
          <a:p>
            <a:pPr marL="1524000" indent="-1524000">
              <a:spcBef>
                <a:spcPct val="50000"/>
              </a:spcBef>
            </a:pPr>
            <a:endParaRPr lang="en-US" sz="2800" dirty="0">
              <a:latin typeface="Palatino Linotype" pitchFamily="18" charset="0"/>
            </a:endParaRPr>
          </a:p>
        </p:txBody>
      </p:sp>
      <p:sp>
        <p:nvSpPr>
          <p:cNvPr id="2065" name="Text Box 10"/>
          <p:cNvSpPr txBox="1">
            <a:spLocks noChangeArrowheads="1"/>
          </p:cNvSpPr>
          <p:nvPr/>
        </p:nvSpPr>
        <p:spPr bwMode="auto">
          <a:xfrm>
            <a:off x="22402800" y="28956000"/>
            <a:ext cx="10287000" cy="2133600"/>
          </a:xfrm>
          <a:prstGeom prst="rect">
            <a:avLst/>
          </a:prstGeom>
          <a:noFill/>
          <a:ln w="9525">
            <a:noFill/>
            <a:miter lim="800000"/>
            <a:headEnd/>
            <a:tailEnd/>
          </a:ln>
        </p:spPr>
        <p:txBody>
          <a:bodyPr/>
          <a:lstStyle/>
          <a:p>
            <a:r>
              <a:rPr lang="en-US" sz="2200" dirty="0">
                <a:latin typeface="Verdana" pitchFamily="1" charset="0"/>
              </a:rPr>
              <a:t>[1] </a:t>
            </a:r>
            <a:r>
              <a:rPr lang="en-US" sz="2200" dirty="0" smtClean="0">
                <a:latin typeface="Verdana" pitchFamily="1" charset="0"/>
              </a:rPr>
              <a:t>Lee W. Johnson, </a:t>
            </a:r>
            <a:r>
              <a:rPr lang="en-US" sz="2200" dirty="0">
                <a:latin typeface="Verdana" pitchFamily="1" charset="0"/>
              </a:rPr>
              <a:t>R. Dean </a:t>
            </a:r>
            <a:r>
              <a:rPr lang="en-US" sz="2200" dirty="0" err="1">
                <a:latin typeface="Verdana" pitchFamily="1" charset="0"/>
              </a:rPr>
              <a:t>Riess</a:t>
            </a:r>
            <a:r>
              <a:rPr lang="en-US" sz="2200" dirty="0">
                <a:latin typeface="Verdana" pitchFamily="1" charset="0"/>
              </a:rPr>
              <a:t>, and Jimmy T. </a:t>
            </a:r>
            <a:r>
              <a:rPr lang="en-US" sz="2200" dirty="0" smtClean="0">
                <a:latin typeface="Verdana" pitchFamily="1" charset="0"/>
              </a:rPr>
              <a:t>Arnold, “Introduction </a:t>
            </a:r>
            <a:r>
              <a:rPr lang="en-US" sz="2200" dirty="0">
                <a:latin typeface="Verdana" pitchFamily="1" charset="0"/>
              </a:rPr>
              <a:t>to Linear </a:t>
            </a:r>
            <a:r>
              <a:rPr lang="en-US" sz="2200" dirty="0" smtClean="0">
                <a:latin typeface="Verdana" pitchFamily="1" charset="0"/>
              </a:rPr>
              <a:t>Algebra”, </a:t>
            </a:r>
            <a:r>
              <a:rPr lang="en-US" sz="2200" dirty="0">
                <a:latin typeface="Verdana" pitchFamily="1" charset="0"/>
              </a:rPr>
              <a:t>5th ed</a:t>
            </a:r>
            <a:r>
              <a:rPr lang="en-US" sz="2200" dirty="0" smtClean="0">
                <a:latin typeface="Verdana" pitchFamily="1" charset="0"/>
              </a:rPr>
              <a:t>., Pearson </a:t>
            </a:r>
            <a:r>
              <a:rPr lang="en-US" sz="2200" dirty="0">
                <a:latin typeface="Verdana" pitchFamily="1" charset="0"/>
              </a:rPr>
              <a:t>Education, 2002. </a:t>
            </a:r>
            <a:r>
              <a:rPr lang="en-US" sz="2200" dirty="0" smtClean="0">
                <a:latin typeface="Verdana" pitchFamily="1" charset="0"/>
              </a:rPr>
              <a:t> </a:t>
            </a:r>
          </a:p>
          <a:p>
            <a:endParaRPr lang="en-US" sz="2200" dirty="0">
              <a:latin typeface="Verdana" pitchFamily="1" charset="0"/>
            </a:endParaRPr>
          </a:p>
          <a:p>
            <a:r>
              <a:rPr lang="en-US" sz="2200" dirty="0">
                <a:latin typeface="Verdana" pitchFamily="1" charset="0"/>
              </a:rPr>
              <a:t>[</a:t>
            </a:r>
            <a:r>
              <a:rPr lang="en-US" sz="2200" dirty="0">
                <a:latin typeface="Verdana" pitchFamily="34" charset="0"/>
              </a:rPr>
              <a:t>2] “</a:t>
            </a:r>
            <a:r>
              <a:rPr lang="en-US" sz="2200" dirty="0">
                <a:latin typeface="Verdana" pitchFamily="34" charset="0"/>
                <a:ea typeface="ヒラギノ角ゴ ProN W3" pitchFamily="1" charset="-128"/>
              </a:rPr>
              <a:t>R</a:t>
            </a:r>
            <a:r>
              <a:rPr lang="en-US" sz="2200" dirty="0">
                <a:latin typeface="Verdana" pitchFamily="34" charset="0"/>
              </a:rPr>
              <a:t>eports and </a:t>
            </a:r>
            <a:r>
              <a:rPr lang="en-US" sz="2200" dirty="0" smtClean="0">
                <a:latin typeface="Verdana" pitchFamily="34" charset="0"/>
              </a:rPr>
              <a:t>Resources”, </a:t>
            </a:r>
            <a:r>
              <a:rPr lang="en-US" sz="2200" dirty="0">
                <a:latin typeface="Verdana" pitchFamily="34" charset="0"/>
              </a:rPr>
              <a:t>The </a:t>
            </a:r>
            <a:r>
              <a:rPr lang="en-US" sz="2200" dirty="0" err="1">
                <a:latin typeface="Verdana" pitchFamily="34" charset="0"/>
              </a:rPr>
              <a:t>Oﬃce</a:t>
            </a:r>
            <a:r>
              <a:rPr lang="en-US" sz="2200" dirty="0">
                <a:latin typeface="Verdana" pitchFamily="34" charset="0"/>
              </a:rPr>
              <a:t> of </a:t>
            </a:r>
            <a:r>
              <a:rPr lang="en-US" sz="2200" dirty="0" smtClean="0">
                <a:latin typeface="Verdana" pitchFamily="34" charset="0"/>
              </a:rPr>
              <a:t> Institutional </a:t>
            </a:r>
            <a:r>
              <a:rPr lang="en-US" sz="2200" dirty="0">
                <a:latin typeface="Verdana" pitchFamily="34" charset="0"/>
              </a:rPr>
              <a:t>Analysis and </a:t>
            </a:r>
            <a:r>
              <a:rPr lang="en-US" sz="2200" dirty="0" smtClean="0">
                <a:latin typeface="Verdana" pitchFamily="34" charset="0"/>
              </a:rPr>
              <a:t>Planning </a:t>
            </a:r>
            <a:r>
              <a:rPr lang="en-US" sz="2200" dirty="0">
                <a:latin typeface="Verdana" pitchFamily="34" charset="0"/>
              </a:rPr>
              <a:t>(IAP</a:t>
            </a:r>
            <a:r>
              <a:rPr lang="en-US" sz="2200" dirty="0" smtClean="0">
                <a:latin typeface="Verdana" pitchFamily="34" charset="0"/>
              </a:rPr>
              <a:t>), </a:t>
            </a:r>
            <a:r>
              <a:rPr lang="en-US" sz="2200" dirty="0">
                <a:latin typeface="Verdana" pitchFamily="34" charset="0"/>
              </a:rPr>
              <a:t>University of </a:t>
            </a:r>
            <a:r>
              <a:rPr lang="en-US" sz="2200" dirty="0" smtClean="0">
                <a:latin typeface="Verdana" pitchFamily="34" charset="0"/>
              </a:rPr>
              <a:t>Nevada </a:t>
            </a:r>
            <a:r>
              <a:rPr lang="en-US" sz="2200" dirty="0">
                <a:latin typeface="Verdana" pitchFamily="34" charset="0"/>
              </a:rPr>
              <a:t>Las </a:t>
            </a:r>
            <a:r>
              <a:rPr lang="en-US" sz="2200" dirty="0" smtClean="0">
                <a:latin typeface="Verdana" pitchFamily="34" charset="0"/>
              </a:rPr>
              <a:t>Vegas, http://ir.unlv.edu/iap/. </a:t>
            </a:r>
            <a:endParaRPr lang="en-US" dirty="0">
              <a:latin typeface="Verdana" pitchFamily="34" charset="0"/>
            </a:endParaRPr>
          </a:p>
        </p:txBody>
      </p:sp>
      <p:sp>
        <p:nvSpPr>
          <p:cNvPr id="2069" name="Text Box 13"/>
          <p:cNvSpPr txBox="1">
            <a:spLocks noChangeArrowheads="1"/>
          </p:cNvSpPr>
          <p:nvPr/>
        </p:nvSpPr>
        <p:spPr bwMode="auto">
          <a:xfrm>
            <a:off x="33756600" y="5715000"/>
            <a:ext cx="6615914"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dirty="0"/>
              <a:t>   </a:t>
            </a:r>
            <a:r>
              <a:rPr lang="en-US" sz="4400" dirty="0" smtClean="0"/>
              <a:t> </a:t>
            </a:r>
            <a:r>
              <a:rPr lang="en-US" sz="4400" b="1" dirty="0" smtClean="0"/>
              <a:t>Data Fitting Results</a:t>
            </a:r>
            <a:endParaRPr lang="en-US" sz="4400" b="1" dirty="0"/>
          </a:p>
        </p:txBody>
      </p:sp>
      <p:sp>
        <p:nvSpPr>
          <p:cNvPr id="2091" name="Text Box 13"/>
          <p:cNvSpPr txBox="1">
            <a:spLocks noChangeArrowheads="1"/>
          </p:cNvSpPr>
          <p:nvPr/>
        </p:nvSpPr>
        <p:spPr bwMode="auto">
          <a:xfrm>
            <a:off x="609600" y="23545800"/>
            <a:ext cx="9906000" cy="769441"/>
          </a:xfrm>
          <a:prstGeom prst="rect">
            <a:avLst/>
          </a:prstGeom>
          <a:solidFill>
            <a:srgbClr val="FF0000"/>
          </a:solidFill>
          <a:ln w="9525">
            <a:noFill/>
            <a:miter lim="800000"/>
            <a:headEnd/>
            <a:tailEnd/>
          </a:ln>
        </p:spPr>
        <p:txBody>
          <a:bodyPr wrap="square">
            <a:spAutoFit/>
          </a:bodyPr>
          <a:lstStyle/>
          <a:p>
            <a:pPr>
              <a:buClr>
                <a:srgbClr val="F59655"/>
              </a:buClr>
              <a:buFont typeface="Wingdings" pitchFamily="1" charset="2"/>
              <a:buChar char="v"/>
            </a:pPr>
            <a:r>
              <a:rPr lang="en-US" sz="4400" b="1" dirty="0"/>
              <a:t>    </a:t>
            </a:r>
            <a:r>
              <a:rPr lang="en-US" sz="4400" b="1" dirty="0" smtClean="0"/>
              <a:t>Investigation of Numerical Error </a:t>
            </a:r>
            <a:endParaRPr lang="en-US" sz="4400" b="1" dirty="0"/>
          </a:p>
        </p:txBody>
      </p:sp>
      <p:sp>
        <p:nvSpPr>
          <p:cNvPr id="2094" name="Rectangle 46"/>
          <p:cNvSpPr>
            <a:spLocks noChangeArrowheads="1"/>
          </p:cNvSpPr>
          <p:nvPr/>
        </p:nvSpPr>
        <p:spPr bwMode="auto">
          <a:xfrm>
            <a:off x="609600" y="24536400"/>
            <a:ext cx="9601200" cy="6324808"/>
          </a:xfrm>
          <a:prstGeom prst="rect">
            <a:avLst/>
          </a:prstGeom>
          <a:noFill/>
          <a:ln w="9525">
            <a:noFill/>
            <a:miter lim="800000"/>
            <a:headEnd/>
            <a:tailEnd/>
          </a:ln>
          <a:effectLst/>
        </p:spPr>
        <p:txBody>
          <a:bodyPr>
            <a:spAutoFit/>
          </a:bodyPr>
          <a:lstStyle/>
          <a:p>
            <a:r>
              <a:rPr lang="en-US" sz="2700" dirty="0">
                <a:latin typeface="Verdana" pitchFamily="1" charset="0"/>
              </a:rPr>
              <a:t>W</a:t>
            </a:r>
            <a:r>
              <a:rPr lang="en-US" sz="2700" dirty="0" smtClean="0">
                <a:latin typeface="Verdana" pitchFamily="1" charset="0"/>
              </a:rPr>
              <a:t>e </a:t>
            </a:r>
            <a:r>
              <a:rPr lang="en-US" sz="2700" dirty="0">
                <a:latin typeface="Verdana" pitchFamily="1" charset="0"/>
              </a:rPr>
              <a:t>used the given data up until year 2008 and then tried to predict the </a:t>
            </a:r>
            <a:r>
              <a:rPr lang="en-US" sz="2700" dirty="0" smtClean="0">
                <a:latin typeface="Verdana" pitchFamily="1" charset="0"/>
              </a:rPr>
              <a:t>UNLV </a:t>
            </a:r>
            <a:r>
              <a:rPr lang="en-US" sz="2700" dirty="0">
                <a:latin typeface="Verdana" pitchFamily="1" charset="0"/>
              </a:rPr>
              <a:t>enrollment for 2009 and 2010 </a:t>
            </a:r>
            <a:r>
              <a:rPr lang="en-US" sz="2700" dirty="0" smtClean="0">
                <a:latin typeface="Verdana" pitchFamily="1" charset="0"/>
              </a:rPr>
              <a:t>using </a:t>
            </a:r>
            <a:r>
              <a:rPr lang="en-US" sz="2700" dirty="0">
                <a:latin typeface="Verdana" pitchFamily="1" charset="0"/>
              </a:rPr>
              <a:t>linear approximation and than the 6th degree polynomial approximation (since we were now only working with 12 data </a:t>
            </a:r>
            <a:r>
              <a:rPr lang="en-US" sz="2700" dirty="0" smtClean="0">
                <a:latin typeface="Verdana" pitchFamily="1" charset="0"/>
              </a:rPr>
              <a:t>points). </a:t>
            </a:r>
            <a:r>
              <a:rPr lang="en-US" sz="2700" dirty="0">
                <a:latin typeface="Verdana" pitchFamily="1" charset="0"/>
              </a:rPr>
              <a:t>Our actual 2009 enrollment was 22,708 students. </a:t>
            </a:r>
            <a:r>
              <a:rPr lang="en-US" sz="2700" dirty="0" smtClean="0">
                <a:latin typeface="Verdana" pitchFamily="1" charset="0"/>
              </a:rPr>
              <a:t>The 6</a:t>
            </a:r>
            <a:r>
              <a:rPr lang="en-US" sz="2700" baseline="30000" dirty="0" smtClean="0">
                <a:latin typeface="Verdana" pitchFamily="1" charset="0"/>
              </a:rPr>
              <a:t>th</a:t>
            </a:r>
            <a:r>
              <a:rPr lang="en-US" sz="2700" dirty="0" smtClean="0">
                <a:latin typeface="Verdana" pitchFamily="1" charset="0"/>
              </a:rPr>
              <a:t> order </a:t>
            </a:r>
            <a:r>
              <a:rPr lang="en-US" sz="2700" dirty="0">
                <a:latin typeface="Verdana" pitchFamily="1" charset="0"/>
              </a:rPr>
              <a:t>polynomial approximation predicted it at 22,688 students, a 0.09 percent error. The linear approximation predicted it at 23,749 students, a 4.58 percent error. Our actual 2010 enrollment was 22,538 students. </a:t>
            </a:r>
            <a:r>
              <a:rPr lang="en-US" sz="2700" dirty="0" smtClean="0">
                <a:latin typeface="Verdana" pitchFamily="1" charset="0"/>
              </a:rPr>
              <a:t>The 6</a:t>
            </a:r>
            <a:r>
              <a:rPr lang="en-US" sz="2700" baseline="30000" dirty="0" smtClean="0">
                <a:latin typeface="Verdana" pitchFamily="1" charset="0"/>
              </a:rPr>
              <a:t>th</a:t>
            </a:r>
            <a:r>
              <a:rPr lang="en-US" sz="2700" dirty="0" smtClean="0">
                <a:latin typeface="Verdana" pitchFamily="1" charset="0"/>
              </a:rPr>
              <a:t> order </a:t>
            </a:r>
            <a:r>
              <a:rPr lang="en-US" sz="2700" dirty="0">
                <a:latin typeface="Verdana" pitchFamily="1" charset="0"/>
              </a:rPr>
              <a:t>polynomial approximation predicted it at 23,840 students, a 5.78 percent error. The linear approximation predicted it at 24,350 students, a 8.04 percent error. </a:t>
            </a:r>
            <a:r>
              <a:rPr lang="en-US" sz="2700" dirty="0" smtClean="0">
                <a:latin typeface="Verdana" pitchFamily="1" charset="0"/>
              </a:rPr>
              <a:t>For both years,  the 6</a:t>
            </a:r>
            <a:r>
              <a:rPr lang="en-US" sz="2700" baseline="30000" dirty="0" smtClean="0">
                <a:latin typeface="Verdana" pitchFamily="1" charset="0"/>
              </a:rPr>
              <a:t>th</a:t>
            </a:r>
            <a:r>
              <a:rPr lang="en-US" sz="2700" dirty="0" smtClean="0">
                <a:latin typeface="Verdana" pitchFamily="1" charset="0"/>
              </a:rPr>
              <a:t> order </a:t>
            </a:r>
            <a:r>
              <a:rPr lang="en-US" sz="2700" dirty="0">
                <a:latin typeface="Verdana" pitchFamily="1" charset="0"/>
              </a:rPr>
              <a:t>polynomial approximation </a:t>
            </a:r>
            <a:r>
              <a:rPr lang="en-US" sz="2700" dirty="0" smtClean="0">
                <a:latin typeface="Verdana" pitchFamily="1" charset="0"/>
              </a:rPr>
              <a:t>is more accurate.</a:t>
            </a:r>
            <a:endParaRPr lang="en-US" dirty="0">
              <a:latin typeface="Helvetica" pitchFamily="1" charset="0"/>
            </a:endParaRPr>
          </a:p>
        </p:txBody>
      </p:sp>
      <p:sp>
        <p:nvSpPr>
          <p:cNvPr id="2095" name="Line 47"/>
          <p:cNvSpPr>
            <a:spLocks noChangeShapeType="1"/>
          </p:cNvSpPr>
          <p:nvPr/>
        </p:nvSpPr>
        <p:spPr bwMode="auto">
          <a:xfrm flipH="1" flipV="1">
            <a:off x="11277600" y="27355800"/>
            <a:ext cx="31318200" cy="76200"/>
          </a:xfrm>
          <a:prstGeom prst="line">
            <a:avLst/>
          </a:prstGeom>
          <a:noFill/>
          <a:ln w="25400">
            <a:solidFill>
              <a:schemeClr val="tx1"/>
            </a:solidFill>
            <a:round/>
            <a:headEnd/>
            <a:tailEnd/>
          </a:ln>
        </p:spPr>
        <p:txBody>
          <a:bodyPr/>
          <a:lstStyle/>
          <a:p>
            <a:endParaRPr lang="en-US"/>
          </a:p>
        </p:txBody>
      </p:sp>
      <p:sp>
        <p:nvSpPr>
          <p:cNvPr id="2096" name="Rectangle 48"/>
          <p:cNvSpPr>
            <a:spLocks noChangeArrowheads="1"/>
          </p:cNvSpPr>
          <p:nvPr/>
        </p:nvSpPr>
        <p:spPr bwMode="auto">
          <a:xfrm>
            <a:off x="32994600" y="29870400"/>
            <a:ext cx="10210800" cy="1446550"/>
          </a:xfrm>
          <a:prstGeom prst="rect">
            <a:avLst/>
          </a:prstGeom>
          <a:noFill/>
          <a:ln w="9525">
            <a:noFill/>
            <a:miter lim="800000"/>
            <a:headEnd/>
            <a:tailEnd/>
          </a:ln>
          <a:effectLst/>
        </p:spPr>
        <p:txBody>
          <a:bodyPr>
            <a:spAutoFit/>
          </a:bodyPr>
          <a:lstStyle/>
          <a:p>
            <a:r>
              <a:rPr lang="en-US" sz="2200" dirty="0" smtClean="0">
                <a:latin typeface="Verdana" pitchFamily="1" charset="0"/>
              </a:rPr>
              <a:t>We thank </a:t>
            </a:r>
            <a:r>
              <a:rPr lang="en-US" sz="2200" dirty="0">
                <a:latin typeface="Verdana" pitchFamily="1" charset="0"/>
              </a:rPr>
              <a:t>Janet </a:t>
            </a:r>
            <a:r>
              <a:rPr lang="en-US" sz="2200" dirty="0" err="1">
                <a:latin typeface="Verdana" pitchFamily="1" charset="0"/>
              </a:rPr>
              <a:t>Reiber</a:t>
            </a:r>
            <a:r>
              <a:rPr lang="en-US" sz="2200" dirty="0">
                <a:latin typeface="Verdana" pitchFamily="1" charset="0"/>
              </a:rPr>
              <a:t>, Director of College of Sciences Advising Center, </a:t>
            </a:r>
            <a:r>
              <a:rPr lang="en-US" sz="2200" dirty="0" smtClean="0">
                <a:latin typeface="Verdana" pitchFamily="1" charset="0"/>
              </a:rPr>
              <a:t> and the Office </a:t>
            </a:r>
            <a:r>
              <a:rPr lang="en-US" sz="2200" dirty="0">
                <a:latin typeface="Verdana" pitchFamily="1" charset="0"/>
              </a:rPr>
              <a:t>of Institutional Analysis and Planning (IAP</a:t>
            </a:r>
            <a:r>
              <a:rPr lang="en-US" sz="2200" dirty="0" smtClean="0">
                <a:latin typeface="Verdana" pitchFamily="1" charset="0"/>
              </a:rPr>
              <a:t>) for help with the enrollment data. We also thank  to Department of Mathematical Sciences for the provided funds.</a:t>
            </a:r>
            <a:endParaRPr lang="en-US" sz="2000" dirty="0">
              <a:latin typeface="Helvetica" pitchFamily="1" charset="0"/>
            </a:endParaRPr>
          </a:p>
        </p:txBody>
      </p:sp>
      <p:sp>
        <p:nvSpPr>
          <p:cNvPr id="2104" name="Text Box 56"/>
          <p:cNvSpPr txBox="1">
            <a:spLocks noChangeArrowheads="1"/>
          </p:cNvSpPr>
          <p:nvPr/>
        </p:nvSpPr>
        <p:spPr bwMode="auto">
          <a:xfrm>
            <a:off x="11506200" y="6781800"/>
            <a:ext cx="9753600" cy="784830"/>
          </a:xfrm>
          <a:prstGeom prst="rect">
            <a:avLst/>
          </a:prstGeom>
          <a:solidFill>
            <a:schemeClr val="tx1"/>
          </a:solidFill>
          <a:ln w="9525">
            <a:noFill/>
            <a:miter lim="800000"/>
            <a:headEnd/>
            <a:tailEnd/>
          </a:ln>
          <a:effectLst/>
        </p:spPr>
        <p:txBody>
          <a:bodyPr wrap="square">
            <a:spAutoFit/>
          </a:bodyPr>
          <a:lstStyle/>
          <a:p>
            <a:r>
              <a:rPr lang="en-US" sz="4500" dirty="0">
                <a:solidFill>
                  <a:schemeClr val="bg1"/>
                </a:solidFill>
                <a:effectLst>
                  <a:outerShdw blurRad="38100" dist="38100" dir="2700000" algn="tl">
                    <a:srgbClr val="C0C0C0"/>
                  </a:outerShdw>
                </a:effectLst>
                <a:latin typeface="Verdana" pitchFamily="1" charset="0"/>
              </a:rPr>
              <a:t>UNLV Undergraduate Enrollment</a:t>
            </a:r>
            <a:endParaRPr lang="en-US" dirty="0">
              <a:solidFill>
                <a:schemeClr val="bg1"/>
              </a:solidFill>
              <a:latin typeface="Verdana" pitchFamily="1" charset="0"/>
            </a:endParaRPr>
          </a:p>
        </p:txBody>
      </p:sp>
      <p:sp>
        <p:nvSpPr>
          <p:cNvPr id="2063" name="Text Box 13"/>
          <p:cNvSpPr txBox="1">
            <a:spLocks noChangeArrowheads="1"/>
          </p:cNvSpPr>
          <p:nvPr/>
        </p:nvSpPr>
        <p:spPr bwMode="auto">
          <a:xfrm>
            <a:off x="11506200" y="5715000"/>
            <a:ext cx="5801588"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a:t>
            </a:r>
            <a:r>
              <a:rPr lang="en-US" sz="4400" b="1" dirty="0" smtClean="0"/>
              <a:t>Enrollment Data</a:t>
            </a:r>
            <a:endParaRPr lang="en-US" sz="4400" b="1" dirty="0"/>
          </a:p>
        </p:txBody>
      </p:sp>
      <p:sp>
        <p:nvSpPr>
          <p:cNvPr id="2105" name="Text Box 57"/>
          <p:cNvSpPr txBox="1">
            <a:spLocks noChangeArrowheads="1"/>
          </p:cNvSpPr>
          <p:nvPr/>
        </p:nvSpPr>
        <p:spPr bwMode="auto">
          <a:xfrm>
            <a:off x="11201400" y="12268200"/>
            <a:ext cx="9525000" cy="1477328"/>
          </a:xfrm>
          <a:prstGeom prst="rect">
            <a:avLst/>
          </a:prstGeom>
          <a:solidFill>
            <a:schemeClr val="tx1"/>
          </a:solidFill>
          <a:ln w="9525">
            <a:noFill/>
            <a:miter lim="800000"/>
            <a:headEnd/>
            <a:tailEnd/>
          </a:ln>
          <a:effectLst/>
        </p:spPr>
        <p:txBody>
          <a:bodyPr wrap="square">
            <a:spAutoFit/>
          </a:bodyPr>
          <a:lstStyle/>
          <a:p>
            <a:pPr algn="ctr"/>
            <a:r>
              <a:rPr lang="en-US" sz="4500" dirty="0">
                <a:solidFill>
                  <a:schemeClr val="bg1"/>
                </a:solidFill>
                <a:effectLst>
                  <a:outerShdw blurRad="38100" dist="38100" dir="2700000" algn="tl">
                    <a:srgbClr val="C0C0C0"/>
                  </a:outerShdw>
                </a:effectLst>
                <a:latin typeface="Verdana" pitchFamily="1" charset="0"/>
              </a:rPr>
              <a:t>UNLV College of Science  </a:t>
            </a:r>
            <a:r>
              <a:rPr lang="en-US" sz="4500" dirty="0" smtClean="0">
                <a:solidFill>
                  <a:schemeClr val="bg1"/>
                </a:solidFill>
                <a:effectLst>
                  <a:outerShdw blurRad="38100" dist="38100" dir="2700000" algn="tl">
                    <a:srgbClr val="C0C0C0"/>
                  </a:outerShdw>
                </a:effectLst>
                <a:latin typeface="Verdana" pitchFamily="1" charset="0"/>
              </a:rPr>
              <a:t>Undergraduate Enrollment</a:t>
            </a:r>
            <a:endParaRPr lang="en-US" dirty="0">
              <a:solidFill>
                <a:schemeClr val="bg1"/>
              </a:solidFill>
              <a:latin typeface="Verdana" pitchFamily="1" charset="0"/>
            </a:endParaRPr>
          </a:p>
        </p:txBody>
      </p:sp>
      <p:sp>
        <p:nvSpPr>
          <p:cNvPr id="2106" name="Text Box 58"/>
          <p:cNvSpPr txBox="1">
            <a:spLocks noChangeArrowheads="1"/>
          </p:cNvSpPr>
          <p:nvPr/>
        </p:nvSpPr>
        <p:spPr bwMode="auto">
          <a:xfrm>
            <a:off x="11201400" y="19583400"/>
            <a:ext cx="11277600" cy="1477328"/>
          </a:xfrm>
          <a:prstGeom prst="rect">
            <a:avLst/>
          </a:prstGeom>
          <a:solidFill>
            <a:schemeClr val="tx1"/>
          </a:solidFill>
          <a:ln w="9525">
            <a:noFill/>
            <a:miter lim="800000"/>
            <a:headEnd/>
            <a:tailEnd/>
          </a:ln>
          <a:effectLst/>
        </p:spPr>
        <p:txBody>
          <a:bodyPr wrap="square">
            <a:spAutoFit/>
          </a:bodyPr>
          <a:lstStyle/>
          <a:p>
            <a:pPr algn="ctr"/>
            <a:r>
              <a:rPr lang="en-US" sz="4500" dirty="0" smtClean="0">
                <a:solidFill>
                  <a:schemeClr val="bg1"/>
                </a:solidFill>
                <a:effectLst>
                  <a:outerShdw blurRad="38100" dist="38100" dir="2700000" algn="tl">
                    <a:srgbClr val="C0C0C0"/>
                  </a:outerShdw>
                </a:effectLst>
                <a:latin typeface="Verdana" pitchFamily="1" charset="0"/>
              </a:rPr>
              <a:t>UNLV Department of Mathematical    Sciences Undergraduate Enrollment</a:t>
            </a:r>
            <a:endParaRPr lang="en-US" dirty="0">
              <a:solidFill>
                <a:schemeClr val="bg1"/>
              </a:solidFill>
              <a:latin typeface="Verdana" pitchFamily="1" charset="0"/>
            </a:endParaRPr>
          </a:p>
        </p:txBody>
      </p:sp>
      <p:pic>
        <p:nvPicPr>
          <p:cNvPr id="2107" name="Picture 59" descr="UnderEnrollpredict"/>
          <p:cNvPicPr>
            <a:picLocks noChangeAspect="1" noChangeArrowheads="1"/>
          </p:cNvPicPr>
          <p:nvPr/>
        </p:nvPicPr>
        <p:blipFill>
          <a:blip r:embed="rId3" cstate="print"/>
          <a:srcRect/>
          <a:stretch>
            <a:fillRect/>
          </a:stretch>
        </p:blipFill>
        <p:spPr bwMode="auto">
          <a:xfrm>
            <a:off x="22860000" y="7162800"/>
            <a:ext cx="7467600" cy="5867400"/>
          </a:xfrm>
          <a:prstGeom prst="rect">
            <a:avLst/>
          </a:prstGeom>
          <a:noFill/>
        </p:spPr>
      </p:pic>
      <p:pic>
        <p:nvPicPr>
          <p:cNvPr id="2108" name="Picture 60" descr="MathEnrollpredict"/>
          <p:cNvPicPr>
            <a:picLocks noChangeAspect="1" noChangeArrowheads="1"/>
          </p:cNvPicPr>
          <p:nvPr/>
        </p:nvPicPr>
        <p:blipFill>
          <a:blip r:embed="rId4" cstate="print"/>
          <a:srcRect/>
          <a:stretch>
            <a:fillRect/>
          </a:stretch>
        </p:blipFill>
        <p:spPr bwMode="auto">
          <a:xfrm>
            <a:off x="22860000" y="20345400"/>
            <a:ext cx="7620000" cy="5638800"/>
          </a:xfrm>
          <a:prstGeom prst="rect">
            <a:avLst/>
          </a:prstGeom>
          <a:noFill/>
        </p:spPr>
      </p:pic>
      <p:pic>
        <p:nvPicPr>
          <p:cNvPr id="2109" name="Picture 61" descr="EnrollmentFigureApprox7"/>
          <p:cNvPicPr>
            <a:picLocks noChangeAspect="1" noChangeArrowheads="1"/>
          </p:cNvPicPr>
          <p:nvPr/>
        </p:nvPicPr>
        <p:blipFill>
          <a:blip r:embed="rId5" cstate="print"/>
          <a:srcRect/>
          <a:stretch>
            <a:fillRect/>
          </a:stretch>
        </p:blipFill>
        <p:spPr bwMode="auto">
          <a:xfrm>
            <a:off x="31089600" y="6629400"/>
            <a:ext cx="12192000" cy="6654800"/>
          </a:xfrm>
          <a:prstGeom prst="rect">
            <a:avLst/>
          </a:prstGeom>
          <a:noFill/>
        </p:spPr>
      </p:pic>
      <p:pic>
        <p:nvPicPr>
          <p:cNvPr id="2110" name="Picture 62" descr="ScienceEnrollpredict"/>
          <p:cNvPicPr>
            <a:picLocks noChangeAspect="1" noChangeArrowheads="1"/>
          </p:cNvPicPr>
          <p:nvPr/>
        </p:nvPicPr>
        <p:blipFill>
          <a:blip r:embed="rId6" cstate="print"/>
          <a:srcRect/>
          <a:stretch>
            <a:fillRect/>
          </a:stretch>
        </p:blipFill>
        <p:spPr bwMode="auto">
          <a:xfrm>
            <a:off x="22860000" y="13639800"/>
            <a:ext cx="7543800" cy="5867400"/>
          </a:xfrm>
          <a:prstGeom prst="rect">
            <a:avLst/>
          </a:prstGeom>
          <a:noFill/>
        </p:spPr>
      </p:pic>
      <p:pic>
        <p:nvPicPr>
          <p:cNvPr id="2111" name="Picture 63" descr="MathMajorFigureApprox7"/>
          <p:cNvPicPr>
            <a:picLocks noChangeAspect="1" noChangeArrowheads="1"/>
          </p:cNvPicPr>
          <p:nvPr/>
        </p:nvPicPr>
        <p:blipFill>
          <a:blip r:embed="rId7" cstate="print"/>
          <a:srcRect/>
          <a:stretch>
            <a:fillRect/>
          </a:stretch>
        </p:blipFill>
        <p:spPr bwMode="auto">
          <a:xfrm>
            <a:off x="31165800" y="20345400"/>
            <a:ext cx="12115800" cy="5640388"/>
          </a:xfrm>
          <a:prstGeom prst="rect">
            <a:avLst/>
          </a:prstGeom>
          <a:noFill/>
        </p:spPr>
      </p:pic>
      <p:pic>
        <p:nvPicPr>
          <p:cNvPr id="2112" name="Picture 64" descr="ScienceDeptFigureApprox7"/>
          <p:cNvPicPr>
            <a:picLocks noChangeAspect="1" noChangeArrowheads="1"/>
          </p:cNvPicPr>
          <p:nvPr/>
        </p:nvPicPr>
        <p:blipFill>
          <a:blip r:embed="rId8" cstate="print"/>
          <a:srcRect/>
          <a:stretch>
            <a:fillRect/>
          </a:stretch>
        </p:blipFill>
        <p:spPr bwMode="auto">
          <a:xfrm>
            <a:off x="31165800" y="13639800"/>
            <a:ext cx="12039600" cy="5867400"/>
          </a:xfrm>
          <a:prstGeom prst="rect">
            <a:avLst/>
          </a:prstGeom>
          <a:noFill/>
        </p:spPr>
      </p:pic>
      <p:pic>
        <p:nvPicPr>
          <p:cNvPr id="33" name="Picture 96"/>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5509200" y="27584400"/>
            <a:ext cx="2743200" cy="1055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 name="Text Box 13"/>
          <p:cNvSpPr txBox="1">
            <a:spLocks noChangeArrowheads="1"/>
          </p:cNvSpPr>
          <p:nvPr/>
        </p:nvSpPr>
        <p:spPr bwMode="auto">
          <a:xfrm>
            <a:off x="11201400" y="27813000"/>
            <a:ext cx="10851047" cy="769441"/>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a:t>
            </a:r>
            <a:r>
              <a:rPr lang="en-US" sz="4400" b="1" dirty="0" smtClean="0"/>
              <a:t>Conclusions and Future Directions</a:t>
            </a:r>
            <a:endParaRPr lang="en-US" sz="4400" b="1" dirty="0"/>
          </a:p>
        </p:txBody>
      </p:sp>
      <p:sp>
        <p:nvSpPr>
          <p:cNvPr id="36" name="TextBox 35"/>
          <p:cNvSpPr txBox="1"/>
          <p:nvPr/>
        </p:nvSpPr>
        <p:spPr>
          <a:xfrm>
            <a:off x="11277600" y="28803600"/>
            <a:ext cx="10591800" cy="2585323"/>
          </a:xfrm>
          <a:prstGeom prst="rect">
            <a:avLst/>
          </a:prstGeom>
          <a:noFill/>
        </p:spPr>
        <p:txBody>
          <a:bodyPr wrap="square" rtlCol="0">
            <a:spAutoFit/>
          </a:bodyPr>
          <a:lstStyle/>
          <a:p>
            <a:r>
              <a:rPr lang="en-US" sz="2700" dirty="0" smtClean="0">
                <a:latin typeface="Verdana" pitchFamily="34" charset="0"/>
              </a:rPr>
              <a:t>Our results show an overall increase in the undergraduate student enrolments. The investigation of the numerical error shows that the higher order approximation gives a better prediction for the near future.</a:t>
            </a:r>
            <a:endParaRPr lang="en-US" sz="2700" dirty="0">
              <a:latin typeface="Verdana" pitchFamily="34" charset="0"/>
            </a:endParaRPr>
          </a:p>
          <a:p>
            <a:r>
              <a:rPr lang="en-US" sz="2700" dirty="0" smtClean="0">
                <a:latin typeface="Verdana" pitchFamily="34" charset="0"/>
              </a:rPr>
              <a:t>Future studies will be connected to other data fitting methods, their comparison, and applied to other data sets. </a:t>
            </a:r>
            <a:endParaRPr lang="en-US" sz="2700" dirty="0">
              <a:latin typeface="Verdana" pitchFamily="34" charset="0"/>
            </a:endParaRPr>
          </a:p>
        </p:txBody>
      </p:sp>
      <p:sp>
        <p:nvSpPr>
          <p:cNvPr id="39" name="Text Box 13"/>
          <p:cNvSpPr txBox="1">
            <a:spLocks noChangeArrowheads="1"/>
          </p:cNvSpPr>
          <p:nvPr/>
        </p:nvSpPr>
        <p:spPr bwMode="auto">
          <a:xfrm>
            <a:off x="22707600" y="5638800"/>
            <a:ext cx="7430239" cy="1446550"/>
          </a:xfrm>
          <a:prstGeom prst="rect">
            <a:avLst/>
          </a:prstGeom>
          <a:solidFill>
            <a:srgbClr val="FF0000"/>
          </a:solidFill>
          <a:ln w="9525">
            <a:noFill/>
            <a:miter lim="800000"/>
            <a:headEnd/>
            <a:tailEnd/>
          </a:ln>
        </p:spPr>
        <p:txBody>
          <a:bodyPr wrap="none">
            <a:spAutoFit/>
          </a:bodyPr>
          <a:lstStyle/>
          <a:p>
            <a:pPr>
              <a:buClr>
                <a:srgbClr val="F59655"/>
              </a:buClr>
              <a:buFont typeface="Wingdings" pitchFamily="1" charset="2"/>
              <a:buChar char="v"/>
            </a:pPr>
            <a:r>
              <a:rPr lang="en-US" sz="4400" b="1" dirty="0"/>
              <a:t>  </a:t>
            </a:r>
            <a:r>
              <a:rPr lang="en-US" sz="4400" b="1" dirty="0" smtClean="0"/>
              <a:t>Undergraduate Student </a:t>
            </a:r>
          </a:p>
          <a:p>
            <a:pPr>
              <a:buClr>
                <a:srgbClr val="F59655"/>
              </a:buClr>
            </a:pPr>
            <a:r>
              <a:rPr lang="en-US" sz="4400" b="1" dirty="0" smtClean="0"/>
              <a:t>     Enrollment Predictions</a:t>
            </a:r>
            <a:endParaRPr lang="en-US" sz="4400" b="1" dirty="0"/>
          </a:p>
        </p:txBody>
      </p:sp>
      <p:sp>
        <p:nvSpPr>
          <p:cNvPr id="43" name="TextBox 42"/>
          <p:cNvSpPr txBox="1"/>
          <p:nvPr/>
        </p:nvSpPr>
        <p:spPr>
          <a:xfrm>
            <a:off x="22860000" y="26289000"/>
            <a:ext cx="8244565" cy="954107"/>
          </a:xfrm>
          <a:prstGeom prst="rect">
            <a:avLst/>
          </a:prstGeom>
          <a:noFill/>
        </p:spPr>
        <p:txBody>
          <a:bodyPr wrap="none" rtlCol="0">
            <a:spAutoFit/>
          </a:bodyPr>
          <a:lstStyle/>
          <a:p>
            <a:r>
              <a:rPr lang="en-US" sz="2800" dirty="0" smtClean="0"/>
              <a:t>The 7</a:t>
            </a:r>
            <a:r>
              <a:rPr lang="en-US" sz="2800" baseline="30000" dirty="0" smtClean="0"/>
              <a:t>th</a:t>
            </a:r>
            <a:r>
              <a:rPr lang="en-US" sz="2800" dirty="0" smtClean="0"/>
              <a:t> order polynomial  approximation was used </a:t>
            </a:r>
          </a:p>
          <a:p>
            <a:r>
              <a:rPr lang="en-US" sz="2800" dirty="0" smtClean="0"/>
              <a:t>to get the above predictions.</a:t>
            </a:r>
            <a:endParaRPr lang="en-US" sz="2800" dirty="0"/>
          </a:p>
        </p:txBody>
      </p:sp>
      <p:graphicFrame>
        <p:nvGraphicFramePr>
          <p:cNvPr id="40" name="Chart 39"/>
          <p:cNvGraphicFramePr>
            <a:graphicFrameLocks/>
          </p:cNvGraphicFramePr>
          <p:nvPr/>
        </p:nvGraphicFramePr>
        <p:xfrm>
          <a:off x="11353800" y="13944600"/>
          <a:ext cx="10591800" cy="50292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41" name="Chart 40"/>
          <p:cNvGraphicFramePr>
            <a:graphicFrameLocks/>
          </p:cNvGraphicFramePr>
          <p:nvPr/>
        </p:nvGraphicFramePr>
        <p:xfrm>
          <a:off x="11506200" y="7772400"/>
          <a:ext cx="9906000" cy="40386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42" name="Chart 41"/>
          <p:cNvGraphicFramePr>
            <a:graphicFrameLocks/>
          </p:cNvGraphicFramePr>
          <p:nvPr/>
        </p:nvGraphicFramePr>
        <p:xfrm>
          <a:off x="11277600" y="21488400"/>
          <a:ext cx="10668000" cy="5257800"/>
        </p:xfrm>
        <a:graphic>
          <a:graphicData uri="http://schemas.openxmlformats.org/drawingml/2006/chart">
            <c:chart xmlns:c="http://schemas.openxmlformats.org/drawingml/2006/chart" xmlns:r="http://schemas.openxmlformats.org/officeDocument/2006/relationships" r:id="rId12"/>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2802</TotalTime>
  <Words>546</Words>
  <Application>Microsoft Office PowerPoint</Application>
  <PresentationFormat>Custom</PresentationFormat>
  <Paragraphs>42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Slide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Samantha Jackson</dc:creator>
  <cp:keywords/>
  <cp:lastModifiedBy>Monica Neda</cp:lastModifiedBy>
  <cp:revision>393</cp:revision>
  <dcterms:created xsi:type="dcterms:W3CDTF">2008-12-08T04:09:42Z</dcterms:created>
  <dcterms:modified xsi:type="dcterms:W3CDTF">2011-04-06T18:58:03Z</dcterms:modified>
</cp:coreProperties>
</file>